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46" r:id="rId1"/>
  </p:sldMasterIdLst>
  <p:notesMasterIdLst>
    <p:notesMasterId r:id="rId36"/>
  </p:notesMasterIdLst>
  <p:sldIdLst>
    <p:sldId id="256" r:id="rId2"/>
    <p:sldId id="288" r:id="rId3"/>
    <p:sldId id="289" r:id="rId4"/>
    <p:sldId id="290" r:id="rId5"/>
    <p:sldId id="257" r:id="rId6"/>
    <p:sldId id="291" r:id="rId7"/>
    <p:sldId id="292" r:id="rId8"/>
    <p:sldId id="293" r:id="rId9"/>
    <p:sldId id="294" r:id="rId10"/>
    <p:sldId id="258" r:id="rId11"/>
    <p:sldId id="295" r:id="rId12"/>
    <p:sldId id="296" r:id="rId13"/>
    <p:sldId id="259" r:id="rId14"/>
    <p:sldId id="263" r:id="rId15"/>
    <p:sldId id="265" r:id="rId16"/>
    <p:sldId id="271" r:id="rId17"/>
    <p:sldId id="297" r:id="rId18"/>
    <p:sldId id="298" r:id="rId19"/>
    <p:sldId id="272" r:id="rId20"/>
    <p:sldId id="299" r:id="rId21"/>
    <p:sldId id="273" r:id="rId22"/>
    <p:sldId id="276" r:id="rId23"/>
    <p:sldId id="279" r:id="rId24"/>
    <p:sldId id="280" r:id="rId25"/>
    <p:sldId id="300" r:id="rId26"/>
    <p:sldId id="283" r:id="rId27"/>
    <p:sldId id="284" r:id="rId28"/>
    <p:sldId id="285" r:id="rId29"/>
    <p:sldId id="286" r:id="rId30"/>
    <p:sldId id="287" r:id="rId31"/>
    <p:sldId id="301" r:id="rId32"/>
    <p:sldId id="303" r:id="rId33"/>
    <p:sldId id="304" r:id="rId34"/>
    <p:sldId id="305" r:id="rId3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33CC33"/>
    <a:srgbClr val="66FF33"/>
    <a:srgbClr val="FFFF00"/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630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0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316" name="Rectangle 4"/>
          <p:cNvSpPr>
            <a:spLocks noGrp="1"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67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1167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67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3B18891-6250-4075-8180-85F3FEB974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6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16387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699FFF3-5B41-4F26-B961-E17E9F3695C1}" type="slidenum">
              <a:rPr lang="ru-RU" smtClean="0"/>
              <a:pPr/>
              <a:t>2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026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12643" name="Rectangle 102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BA635C-840F-4D59-8386-2ED9282A98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8ADD61-D2A5-4C6E-B1BD-15B5F447CF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15E318-54C2-41FA-847C-1F98B5A34A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1B76A8-2CAE-4F95-8876-8EC5CA387A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AE85F6-A63F-496D-A1E6-A1BBA184DD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08BFDC-BE1D-4A39-9AF5-0AA20DB3C0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B147DA-7363-411C-9AE1-FF882B4442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8FD8DA-1D9E-4E38-A2DF-0141459EB8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F1DBBD-8FCA-4B67-BE1D-3E37F7FF4B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728B09-32F5-4F3E-87A5-638EE0E389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CCEE7E-784D-4754-A9C1-B734BA91D3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116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16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16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E0458F50-BEDC-418D-8983-6AD448A77F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57" r:id="rId1"/>
    <p:sldLayoutId id="2147483756" r:id="rId2"/>
    <p:sldLayoutId id="2147483755" r:id="rId3"/>
    <p:sldLayoutId id="2147483754" r:id="rId4"/>
    <p:sldLayoutId id="2147483753" r:id="rId5"/>
    <p:sldLayoutId id="2147483752" r:id="rId6"/>
    <p:sldLayoutId id="2147483751" r:id="rId7"/>
    <p:sldLayoutId id="2147483750" r:id="rId8"/>
    <p:sldLayoutId id="2147483749" r:id="rId9"/>
    <p:sldLayoutId id="2147483748" r:id="rId10"/>
    <p:sldLayoutId id="2147483747" r:id="rId11"/>
  </p:sldLayoutIdLst>
  <p:transition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w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6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image" Target="../media/image33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w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w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wmf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333375"/>
            <a:ext cx="8534400" cy="2374900"/>
          </a:xfrm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ru-RU" smtClean="0"/>
              <a:t>Викторина по правилам дорожного движения</a:t>
            </a:r>
            <a:r>
              <a:rPr lang="ru-RU" b="1" smtClean="0"/>
              <a:t>             </a:t>
            </a:r>
            <a:r>
              <a:rPr lang="ru-RU" smtClean="0"/>
              <a:t>(5-8 кл.)</a:t>
            </a:r>
            <a:r>
              <a:rPr lang="ru-RU" b="1" smtClean="0"/>
              <a:t/>
            </a:r>
            <a:br>
              <a:rPr lang="ru-RU" b="1" smtClean="0"/>
            </a:br>
            <a:endParaRPr lang="ru-RU" b="1" smtClean="0"/>
          </a:p>
        </p:txBody>
      </p:sp>
      <p:sp>
        <p:nvSpPr>
          <p:cNvPr id="2052" name="Oval 4"/>
          <p:cNvSpPr>
            <a:spLocks noChangeArrowheads="1"/>
          </p:cNvSpPr>
          <p:nvPr/>
        </p:nvSpPr>
        <p:spPr bwMode="auto">
          <a:xfrm>
            <a:off x="684213" y="2492375"/>
            <a:ext cx="1223962" cy="1152525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053" name="Oval 5"/>
          <p:cNvSpPr>
            <a:spLocks noChangeArrowheads="1"/>
          </p:cNvSpPr>
          <p:nvPr/>
        </p:nvSpPr>
        <p:spPr bwMode="auto">
          <a:xfrm>
            <a:off x="684213" y="5229225"/>
            <a:ext cx="1223962" cy="1152525"/>
          </a:xfrm>
          <a:prstGeom prst="ellipse">
            <a:avLst/>
          </a:prstGeom>
          <a:solidFill>
            <a:srgbClr val="33CC33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054" name="Oval 6"/>
          <p:cNvSpPr>
            <a:spLocks noChangeArrowheads="1"/>
          </p:cNvSpPr>
          <p:nvPr/>
        </p:nvSpPr>
        <p:spPr bwMode="auto">
          <a:xfrm>
            <a:off x="684213" y="3860800"/>
            <a:ext cx="1223962" cy="115252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2286000" y="2590800"/>
            <a:ext cx="4073525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6600" b="1">
                <a:solidFill>
                  <a:srgbClr val="FF0066"/>
                </a:solidFill>
              </a:rPr>
              <a:t>Красный</a:t>
            </a:r>
          </a:p>
        </p:txBody>
      </p:sp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2286000" y="3886200"/>
            <a:ext cx="5327650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6600" b="1">
                <a:solidFill>
                  <a:srgbClr val="FFFF00"/>
                </a:solidFill>
              </a:rPr>
              <a:t>Жёлтый</a:t>
            </a:r>
          </a:p>
        </p:txBody>
      </p:sp>
      <p:sp>
        <p:nvSpPr>
          <p:cNvPr id="2057" name="Text Box 9"/>
          <p:cNvSpPr txBox="1">
            <a:spLocks noChangeArrowheads="1"/>
          </p:cNvSpPr>
          <p:nvPr/>
        </p:nvSpPr>
        <p:spPr bwMode="auto">
          <a:xfrm>
            <a:off x="2286000" y="5257800"/>
            <a:ext cx="5327650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6600" b="1">
                <a:solidFill>
                  <a:srgbClr val="33CC33"/>
                </a:solidFill>
              </a:rPr>
              <a:t>Зелёный</a:t>
            </a:r>
          </a:p>
        </p:txBody>
      </p:sp>
      <p:pic>
        <p:nvPicPr>
          <p:cNvPr id="2058" name="Picture 10" descr="D:\Program Files\Common Files\Microsoft Shared\Clipart\cagcat50\BD07304_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53200" y="3124200"/>
            <a:ext cx="2286000" cy="2274888"/>
          </a:xfrm>
          <a:prstGeom prst="rect">
            <a:avLst/>
          </a:prstGeom>
          <a:noFill/>
          <a:effectLst>
            <a:outerShdw dist="107763" dir="2700000" algn="ctr" rotWithShape="0">
              <a:srgbClr val="808080"/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1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utoUpdateAnimBg="0"/>
      <p:bldP spid="2052" grpId="0" animBg="1"/>
      <p:bldP spid="2053" grpId="0" animBg="1"/>
      <p:bldP spid="2054" grpId="0" animBg="1"/>
      <p:bldP spid="2055" grpId="0" autoUpdateAnimBg="0"/>
      <p:bldP spid="2056" grpId="0" autoUpdateAnimBg="0"/>
      <p:bldP spid="2057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9</a:t>
            </a:r>
            <a:endParaRPr lang="ru-RU" dirty="0"/>
          </a:p>
        </p:txBody>
      </p:sp>
      <p:pic>
        <p:nvPicPr>
          <p:cNvPr id="114694" name="Picture 6" descr="D:\DOCUME~1\C9A4~1\LOCALS~1\Temp\\msotw9_temp0.jpg"/>
          <p:cNvPicPr>
            <a:picLocks noChangeAspect="1" noChangeArrowheads="1"/>
          </p:cNvPicPr>
          <p:nvPr/>
        </p:nvPicPr>
        <p:blipFill>
          <a:blip r:embed="rId2">
            <a:lum bright="-6000" contrast="36000"/>
          </a:blip>
          <a:srcRect/>
          <a:stretch>
            <a:fillRect/>
          </a:stretch>
        </p:blipFill>
        <p:spPr bwMode="auto">
          <a:xfrm>
            <a:off x="533400" y="1524000"/>
            <a:ext cx="8153400" cy="4637088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</p:pic>
      <p:sp>
        <p:nvSpPr>
          <p:cNvPr id="114695" name="Text Box 7"/>
          <p:cNvSpPr txBox="1">
            <a:spLocks noChangeArrowheads="1"/>
          </p:cNvSpPr>
          <p:nvPr/>
        </p:nvSpPr>
        <p:spPr bwMode="auto">
          <a:xfrm>
            <a:off x="457200" y="304800"/>
            <a:ext cx="82296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/>
              <a:t>Какие из предложенных дорожных знаков, относятся к группе дорожных знаков особого предписания?</a:t>
            </a:r>
          </a:p>
        </p:txBody>
      </p:sp>
      <p:sp>
        <p:nvSpPr>
          <p:cNvPr id="25604" name="Text Box 8"/>
          <p:cNvSpPr txBox="1">
            <a:spLocks noChangeArrowheads="1"/>
          </p:cNvSpPr>
          <p:nvPr/>
        </p:nvSpPr>
        <p:spPr bwMode="auto">
          <a:xfrm>
            <a:off x="457200" y="1600200"/>
            <a:ext cx="609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>
                <a:solidFill>
                  <a:schemeClr val="bg2"/>
                </a:solidFill>
              </a:rPr>
              <a:t>1</a:t>
            </a:r>
          </a:p>
        </p:txBody>
      </p:sp>
      <p:sp>
        <p:nvSpPr>
          <p:cNvPr id="25605" name="Text Box 11"/>
          <p:cNvSpPr txBox="1">
            <a:spLocks noChangeArrowheads="1"/>
          </p:cNvSpPr>
          <p:nvPr/>
        </p:nvSpPr>
        <p:spPr bwMode="auto">
          <a:xfrm>
            <a:off x="1828800" y="1600200"/>
            <a:ext cx="609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chemeClr val="bg2"/>
                </a:solidFill>
              </a:rPr>
              <a:t>2</a:t>
            </a:r>
          </a:p>
        </p:txBody>
      </p:sp>
      <p:sp>
        <p:nvSpPr>
          <p:cNvPr id="25606" name="Text Box 12"/>
          <p:cNvSpPr txBox="1">
            <a:spLocks noChangeArrowheads="1"/>
          </p:cNvSpPr>
          <p:nvPr/>
        </p:nvSpPr>
        <p:spPr bwMode="auto">
          <a:xfrm>
            <a:off x="3276600" y="1600200"/>
            <a:ext cx="533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chemeClr val="bg2"/>
                </a:solidFill>
              </a:rPr>
              <a:t>3</a:t>
            </a:r>
          </a:p>
        </p:txBody>
      </p:sp>
      <p:sp>
        <p:nvSpPr>
          <p:cNvPr id="25607" name="Text Box 13"/>
          <p:cNvSpPr txBox="1">
            <a:spLocks noChangeArrowheads="1"/>
          </p:cNvSpPr>
          <p:nvPr/>
        </p:nvSpPr>
        <p:spPr bwMode="auto">
          <a:xfrm>
            <a:off x="4419600" y="1600200"/>
            <a:ext cx="609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chemeClr val="bg2"/>
                </a:solidFill>
              </a:rPr>
              <a:t>4</a:t>
            </a:r>
          </a:p>
        </p:txBody>
      </p:sp>
      <p:sp>
        <p:nvSpPr>
          <p:cNvPr id="25608" name="Text Box 14"/>
          <p:cNvSpPr txBox="1">
            <a:spLocks noChangeArrowheads="1"/>
          </p:cNvSpPr>
          <p:nvPr/>
        </p:nvSpPr>
        <p:spPr bwMode="auto">
          <a:xfrm>
            <a:off x="5943600" y="1600200"/>
            <a:ext cx="609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chemeClr val="bg2"/>
                </a:solidFill>
              </a:rPr>
              <a:t>5</a:t>
            </a:r>
          </a:p>
        </p:txBody>
      </p:sp>
      <p:sp>
        <p:nvSpPr>
          <p:cNvPr id="25609" name="Text Box 15"/>
          <p:cNvSpPr txBox="1">
            <a:spLocks noChangeArrowheads="1"/>
          </p:cNvSpPr>
          <p:nvPr/>
        </p:nvSpPr>
        <p:spPr bwMode="auto">
          <a:xfrm>
            <a:off x="7391400" y="1600200"/>
            <a:ext cx="609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chemeClr val="bg2"/>
                </a:solidFill>
              </a:rPr>
              <a:t>6</a:t>
            </a:r>
          </a:p>
        </p:txBody>
      </p:sp>
      <p:sp>
        <p:nvSpPr>
          <p:cNvPr id="25610" name="Text Box 16"/>
          <p:cNvSpPr txBox="1">
            <a:spLocks noChangeArrowheads="1"/>
          </p:cNvSpPr>
          <p:nvPr/>
        </p:nvSpPr>
        <p:spPr bwMode="auto">
          <a:xfrm>
            <a:off x="762000" y="4267200"/>
            <a:ext cx="609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chemeClr val="bg2"/>
                </a:solidFill>
              </a:rPr>
              <a:t>7</a:t>
            </a:r>
          </a:p>
        </p:txBody>
      </p:sp>
      <p:sp>
        <p:nvSpPr>
          <p:cNvPr id="25611" name="Text Box 17"/>
          <p:cNvSpPr txBox="1">
            <a:spLocks noChangeArrowheads="1"/>
          </p:cNvSpPr>
          <p:nvPr/>
        </p:nvSpPr>
        <p:spPr bwMode="auto">
          <a:xfrm>
            <a:off x="2438400" y="4267200"/>
            <a:ext cx="609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chemeClr val="bg2"/>
                </a:solidFill>
              </a:rPr>
              <a:t>8</a:t>
            </a:r>
          </a:p>
        </p:txBody>
      </p:sp>
      <p:sp>
        <p:nvSpPr>
          <p:cNvPr id="25612" name="Text Box 18"/>
          <p:cNvSpPr txBox="1">
            <a:spLocks noChangeArrowheads="1"/>
          </p:cNvSpPr>
          <p:nvPr/>
        </p:nvSpPr>
        <p:spPr bwMode="auto">
          <a:xfrm>
            <a:off x="3733800" y="4267200"/>
            <a:ext cx="609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chemeClr val="bg2"/>
                </a:solidFill>
              </a:rPr>
              <a:t>9</a:t>
            </a:r>
          </a:p>
        </p:txBody>
      </p:sp>
      <p:sp>
        <p:nvSpPr>
          <p:cNvPr id="25613" name="Text Box 19"/>
          <p:cNvSpPr txBox="1">
            <a:spLocks noChangeArrowheads="1"/>
          </p:cNvSpPr>
          <p:nvPr/>
        </p:nvSpPr>
        <p:spPr bwMode="auto">
          <a:xfrm>
            <a:off x="4419600" y="3962400"/>
            <a:ext cx="609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>
                <a:solidFill>
                  <a:schemeClr val="bg2"/>
                </a:solidFill>
              </a:rPr>
              <a:t>10</a:t>
            </a:r>
          </a:p>
        </p:txBody>
      </p:sp>
      <p:sp>
        <p:nvSpPr>
          <p:cNvPr id="25614" name="Text Box 21"/>
          <p:cNvSpPr txBox="1">
            <a:spLocks noChangeArrowheads="1"/>
          </p:cNvSpPr>
          <p:nvPr/>
        </p:nvSpPr>
        <p:spPr bwMode="auto">
          <a:xfrm>
            <a:off x="5715000" y="3962400"/>
            <a:ext cx="609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>
                <a:solidFill>
                  <a:schemeClr val="bg2"/>
                </a:solidFill>
              </a:rPr>
              <a:t>11</a:t>
            </a:r>
          </a:p>
        </p:txBody>
      </p:sp>
      <p:sp>
        <p:nvSpPr>
          <p:cNvPr id="25615" name="Text Box 22"/>
          <p:cNvSpPr txBox="1">
            <a:spLocks noChangeArrowheads="1"/>
          </p:cNvSpPr>
          <p:nvPr/>
        </p:nvSpPr>
        <p:spPr bwMode="auto">
          <a:xfrm>
            <a:off x="7010400" y="3962400"/>
            <a:ext cx="609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>
                <a:solidFill>
                  <a:schemeClr val="bg2"/>
                </a:solidFill>
              </a:rPr>
              <a:t>12</a:t>
            </a:r>
          </a:p>
        </p:txBody>
      </p:sp>
      <p:sp>
        <p:nvSpPr>
          <p:cNvPr id="25616" name="Text Box 23"/>
          <p:cNvSpPr txBox="1">
            <a:spLocks noChangeArrowheads="1"/>
          </p:cNvSpPr>
          <p:nvPr/>
        </p:nvSpPr>
        <p:spPr bwMode="auto">
          <a:xfrm>
            <a:off x="1981200" y="5638800"/>
            <a:ext cx="609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>
                <a:solidFill>
                  <a:schemeClr val="bg2"/>
                </a:solidFill>
              </a:rPr>
              <a:t>13</a:t>
            </a:r>
          </a:p>
        </p:txBody>
      </p:sp>
      <p:sp>
        <p:nvSpPr>
          <p:cNvPr id="25617" name="Text Box 24"/>
          <p:cNvSpPr txBox="1">
            <a:spLocks noChangeArrowheads="1"/>
          </p:cNvSpPr>
          <p:nvPr/>
        </p:nvSpPr>
        <p:spPr bwMode="auto">
          <a:xfrm>
            <a:off x="4495800" y="5638800"/>
            <a:ext cx="609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>
                <a:solidFill>
                  <a:schemeClr val="bg2"/>
                </a:solidFill>
              </a:rPr>
              <a:t>14</a:t>
            </a:r>
          </a:p>
        </p:txBody>
      </p:sp>
      <p:sp>
        <p:nvSpPr>
          <p:cNvPr id="25618" name="Text Box 25"/>
          <p:cNvSpPr txBox="1">
            <a:spLocks noChangeArrowheads="1"/>
          </p:cNvSpPr>
          <p:nvPr/>
        </p:nvSpPr>
        <p:spPr bwMode="auto">
          <a:xfrm>
            <a:off x="5867400" y="5638800"/>
            <a:ext cx="609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>
                <a:solidFill>
                  <a:schemeClr val="bg2"/>
                </a:solidFill>
              </a:rPr>
              <a:t>15</a:t>
            </a:r>
          </a:p>
        </p:txBody>
      </p:sp>
      <p:sp>
        <p:nvSpPr>
          <p:cNvPr id="25619" name="Text Box 26"/>
          <p:cNvSpPr txBox="1">
            <a:spLocks noChangeArrowheads="1"/>
          </p:cNvSpPr>
          <p:nvPr/>
        </p:nvSpPr>
        <p:spPr bwMode="auto">
          <a:xfrm>
            <a:off x="8153400" y="5638800"/>
            <a:ext cx="609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>
                <a:solidFill>
                  <a:schemeClr val="bg2"/>
                </a:solidFill>
              </a:rPr>
              <a:t>16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46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46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114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5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10</a:t>
            </a:r>
            <a:endParaRPr lang="ru-RU" dirty="0"/>
          </a:p>
        </p:txBody>
      </p:sp>
      <p:sp>
        <p:nvSpPr>
          <p:cNvPr id="153602" name="Text Box 2"/>
          <p:cNvSpPr txBox="1">
            <a:spLocks noChangeArrowheads="1"/>
          </p:cNvSpPr>
          <p:nvPr/>
        </p:nvSpPr>
        <p:spPr bwMode="auto">
          <a:xfrm>
            <a:off x="457200" y="304800"/>
            <a:ext cx="69342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3600"/>
              <a:t>Каково значение термина «велосипед»?</a:t>
            </a:r>
          </a:p>
        </p:txBody>
      </p:sp>
      <p:sp>
        <p:nvSpPr>
          <p:cNvPr id="153603" name="Text Box 3"/>
          <p:cNvSpPr txBox="1">
            <a:spLocks noChangeArrowheads="1"/>
          </p:cNvSpPr>
          <p:nvPr/>
        </p:nvSpPr>
        <p:spPr bwMode="auto">
          <a:xfrm>
            <a:off x="381000" y="1905000"/>
            <a:ext cx="571500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400" b="1" dirty="0"/>
              <a:t>а)</a:t>
            </a:r>
            <a:r>
              <a:rPr lang="ru-RU" sz="2400" dirty="0"/>
              <a:t>   двухколёсное транспортное средство без мотора для взрослых и детей;</a:t>
            </a:r>
          </a:p>
          <a:p>
            <a:pPr>
              <a:spcBef>
                <a:spcPct val="50000"/>
              </a:spcBef>
              <a:defRPr/>
            </a:pPr>
            <a:r>
              <a:rPr lang="ru-RU" sz="2400" b="1" dirty="0"/>
              <a:t>б)</a:t>
            </a:r>
            <a:r>
              <a:rPr lang="ru-RU" sz="2400" dirty="0"/>
              <a:t>   двух- или трёхколёсное транспортное средство для детей и взрослых;</a:t>
            </a:r>
          </a:p>
          <a:p>
            <a:pPr>
              <a:spcBef>
                <a:spcPct val="50000"/>
              </a:spcBef>
              <a:defRPr/>
            </a:pPr>
            <a:r>
              <a:rPr lang="ru-RU" sz="2400" b="1" dirty="0"/>
              <a:t>в)</a:t>
            </a:r>
            <a:r>
              <a:rPr lang="ru-RU" sz="2400" dirty="0"/>
              <a:t>   транспортное средство, кроме инвалидных колясок, имеющее два колеса и более и приводимое в движение мускульной силой людей, находящихся на нём.</a:t>
            </a:r>
          </a:p>
        </p:txBody>
      </p:sp>
      <p:pic>
        <p:nvPicPr>
          <p:cNvPr id="153604" name="Picture 4" descr="D:\Program Files\Microsoft Office\Clipart\standard\stddir2\bd07854_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0" y="3124200"/>
            <a:ext cx="2819400" cy="1646238"/>
          </a:xfrm>
          <a:prstGeom prst="rect">
            <a:avLst/>
          </a:prstGeom>
          <a:noFill/>
          <a:effectLst>
            <a:outerShdw dist="35921" dir="2700000" algn="ctr" rotWithShape="0">
              <a:srgbClr val="808080"/>
            </a:outerShdw>
          </a:effectLst>
        </p:spPr>
      </p:pic>
      <p:pic>
        <p:nvPicPr>
          <p:cNvPr id="153605" name="Picture 5" descr="D:\Program Files\Microsoft Office\Clipart\standard\stddir4\sl01403_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00800" y="5021263"/>
            <a:ext cx="2209800" cy="1385887"/>
          </a:xfrm>
          <a:prstGeom prst="rect">
            <a:avLst/>
          </a:prstGeom>
          <a:noFill/>
          <a:effectLst>
            <a:outerShdw dist="35921" dir="2700000" algn="ctr" rotWithShape="0">
              <a:srgbClr val="808080"/>
            </a:outerShdw>
          </a:effectLst>
        </p:spPr>
      </p:pic>
      <p:pic>
        <p:nvPicPr>
          <p:cNvPr id="153606" name="Picture 6" descr="D:\Program Files\Microsoft Office\Clipart\corpbas\j0079007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53200" y="914400"/>
            <a:ext cx="2065338" cy="1736725"/>
          </a:xfrm>
          <a:prstGeom prst="rect">
            <a:avLst/>
          </a:prstGeom>
          <a:noFill/>
          <a:effectLst>
            <a:outerShdw dist="35921" dir="2700000" algn="ctr" rotWithShape="0">
              <a:srgbClr val="808080"/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3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500"/>
                                        <p:tgtEl>
                                          <p:spTgt spid="153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5" dur="500"/>
                                        <p:tgtEl>
                                          <p:spTgt spid="153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9" dur="500"/>
                                        <p:tgtEl>
                                          <p:spTgt spid="153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53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02" grpId="0" autoUpdateAnimBg="0"/>
      <p:bldP spid="153603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11</a:t>
            </a:r>
            <a:endParaRPr lang="ru-RU" dirty="0"/>
          </a:p>
        </p:txBody>
      </p:sp>
      <p:pic>
        <p:nvPicPr>
          <p:cNvPr id="154626" name="Picture 2" descr="D:\DOCUME~1\C9A4~1\LOCALS~1\Temp\\msotw9_temp0.jpg"/>
          <p:cNvPicPr>
            <a:picLocks noChangeAspect="1" noChangeArrowheads="1"/>
          </p:cNvPicPr>
          <p:nvPr/>
        </p:nvPicPr>
        <p:blipFill>
          <a:blip r:embed="rId2">
            <a:lum bright="-6000" contrast="18000"/>
          </a:blip>
          <a:srcRect/>
          <a:stretch>
            <a:fillRect/>
          </a:stretch>
        </p:blipFill>
        <p:spPr bwMode="auto">
          <a:xfrm>
            <a:off x="4800600" y="1524000"/>
            <a:ext cx="3952875" cy="4114800"/>
          </a:xfrm>
          <a:prstGeom prst="rect">
            <a:avLst/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</p:pic>
      <p:pic>
        <p:nvPicPr>
          <p:cNvPr id="154627" name="Picture 3" descr="D:\DOCUME~1\C9A4~1\LOCALS~1\Temp\\msotw9_temp0.jpg"/>
          <p:cNvPicPr>
            <a:picLocks noChangeAspect="1" noChangeArrowheads="1"/>
          </p:cNvPicPr>
          <p:nvPr/>
        </p:nvPicPr>
        <p:blipFill>
          <a:blip r:embed="rId3">
            <a:lum bright="-6000" contrast="24000"/>
          </a:blip>
          <a:srcRect/>
          <a:stretch>
            <a:fillRect/>
          </a:stretch>
        </p:blipFill>
        <p:spPr bwMode="auto">
          <a:xfrm>
            <a:off x="457200" y="1524000"/>
            <a:ext cx="4114800" cy="4114800"/>
          </a:xfrm>
          <a:prstGeom prst="rect">
            <a:avLst/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</p:pic>
      <p:sp>
        <p:nvSpPr>
          <p:cNvPr id="154628" name="Text Box 4"/>
          <p:cNvSpPr txBox="1">
            <a:spLocks noChangeArrowheads="1"/>
          </p:cNvSpPr>
          <p:nvPr/>
        </p:nvSpPr>
        <p:spPr bwMode="auto">
          <a:xfrm>
            <a:off x="457200" y="457200"/>
            <a:ext cx="82296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/>
              <a:t>На каком рисунке изображён нерегулируемый пешеходный переход?</a:t>
            </a:r>
          </a:p>
        </p:txBody>
      </p:sp>
      <p:sp>
        <p:nvSpPr>
          <p:cNvPr id="154629" name="Oval 5"/>
          <p:cNvSpPr>
            <a:spLocks noChangeArrowheads="1"/>
          </p:cNvSpPr>
          <p:nvPr/>
        </p:nvSpPr>
        <p:spPr bwMode="auto">
          <a:xfrm>
            <a:off x="2057400" y="5867400"/>
            <a:ext cx="609600" cy="6096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/>
              <a:t>а</a:t>
            </a:r>
          </a:p>
        </p:txBody>
      </p:sp>
      <p:sp>
        <p:nvSpPr>
          <p:cNvPr id="154630" name="Oval 6"/>
          <p:cNvSpPr>
            <a:spLocks noChangeArrowheads="1"/>
          </p:cNvSpPr>
          <p:nvPr/>
        </p:nvSpPr>
        <p:spPr bwMode="auto">
          <a:xfrm>
            <a:off x="6705600" y="5867400"/>
            <a:ext cx="609600" cy="6096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/>
              <a:t>б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46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46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54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54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46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46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4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4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628" grpId="0" autoUpdateAnimBg="0"/>
      <p:bldP spid="154629" grpId="0" animBg="1" autoUpdateAnimBg="0"/>
      <p:bldP spid="154630" grpId="0" animBg="1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12</a:t>
            </a:r>
            <a:endParaRPr lang="ru-RU" dirty="0"/>
          </a:p>
        </p:txBody>
      </p:sp>
      <p:pic>
        <p:nvPicPr>
          <p:cNvPr id="115715" name="Picture 3" descr="D:\DOCUME~1\C9A4~1\LOCALS~1\Temp\\msotw9_temp0.jpg"/>
          <p:cNvPicPr>
            <a:picLocks noChangeAspect="1" noChangeArrowheads="1"/>
          </p:cNvPicPr>
          <p:nvPr/>
        </p:nvPicPr>
        <p:blipFill>
          <a:blip r:embed="rId2">
            <a:lum bright="-6000" contrast="36000"/>
          </a:blip>
          <a:srcRect/>
          <a:stretch>
            <a:fillRect/>
          </a:stretch>
        </p:blipFill>
        <p:spPr bwMode="auto">
          <a:xfrm>
            <a:off x="457200" y="1752600"/>
            <a:ext cx="8229600" cy="4114800"/>
          </a:xfrm>
          <a:prstGeom prst="rect">
            <a:avLst/>
          </a:prstGeom>
          <a:noFill/>
          <a:ln w="28575">
            <a:solidFill>
              <a:schemeClr val="accent2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</p:pic>
      <p:sp>
        <p:nvSpPr>
          <p:cNvPr id="28675" name="Text Box 4"/>
          <p:cNvSpPr txBox="1">
            <a:spLocks noChangeArrowheads="1"/>
          </p:cNvSpPr>
          <p:nvPr/>
        </p:nvSpPr>
        <p:spPr bwMode="auto">
          <a:xfrm>
            <a:off x="1676400" y="1752600"/>
            <a:ext cx="609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>
                <a:solidFill>
                  <a:schemeClr val="bg2"/>
                </a:solidFill>
              </a:rPr>
              <a:t>1</a:t>
            </a:r>
          </a:p>
        </p:txBody>
      </p:sp>
      <p:sp>
        <p:nvSpPr>
          <p:cNvPr id="28676" name="Text Box 5"/>
          <p:cNvSpPr txBox="1">
            <a:spLocks noChangeArrowheads="1"/>
          </p:cNvSpPr>
          <p:nvPr/>
        </p:nvSpPr>
        <p:spPr bwMode="auto">
          <a:xfrm>
            <a:off x="3048000" y="1752600"/>
            <a:ext cx="609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>
                <a:solidFill>
                  <a:schemeClr val="bg2"/>
                </a:solidFill>
              </a:rPr>
              <a:t>2</a:t>
            </a:r>
          </a:p>
        </p:txBody>
      </p:sp>
      <p:sp>
        <p:nvSpPr>
          <p:cNvPr id="28677" name="Text Box 6"/>
          <p:cNvSpPr txBox="1">
            <a:spLocks noChangeArrowheads="1"/>
          </p:cNvSpPr>
          <p:nvPr/>
        </p:nvSpPr>
        <p:spPr bwMode="auto">
          <a:xfrm>
            <a:off x="4343400" y="1752600"/>
            <a:ext cx="609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>
                <a:solidFill>
                  <a:schemeClr val="bg2"/>
                </a:solidFill>
              </a:rPr>
              <a:t>3</a:t>
            </a:r>
          </a:p>
        </p:txBody>
      </p:sp>
      <p:sp>
        <p:nvSpPr>
          <p:cNvPr id="28678" name="Text Box 7"/>
          <p:cNvSpPr txBox="1">
            <a:spLocks noChangeArrowheads="1"/>
          </p:cNvSpPr>
          <p:nvPr/>
        </p:nvSpPr>
        <p:spPr bwMode="auto">
          <a:xfrm>
            <a:off x="5943600" y="1752600"/>
            <a:ext cx="609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>
                <a:solidFill>
                  <a:schemeClr val="bg2"/>
                </a:solidFill>
              </a:rPr>
              <a:t>4</a:t>
            </a:r>
          </a:p>
        </p:txBody>
      </p:sp>
      <p:sp>
        <p:nvSpPr>
          <p:cNvPr id="28679" name="Text Box 8"/>
          <p:cNvSpPr txBox="1">
            <a:spLocks noChangeArrowheads="1"/>
          </p:cNvSpPr>
          <p:nvPr/>
        </p:nvSpPr>
        <p:spPr bwMode="auto">
          <a:xfrm>
            <a:off x="7620000" y="1752600"/>
            <a:ext cx="609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>
                <a:solidFill>
                  <a:schemeClr val="bg2"/>
                </a:solidFill>
              </a:rPr>
              <a:t>5</a:t>
            </a:r>
          </a:p>
        </p:txBody>
      </p:sp>
      <p:sp>
        <p:nvSpPr>
          <p:cNvPr id="28680" name="Text Box 9"/>
          <p:cNvSpPr txBox="1">
            <a:spLocks noChangeArrowheads="1"/>
          </p:cNvSpPr>
          <p:nvPr/>
        </p:nvSpPr>
        <p:spPr bwMode="auto">
          <a:xfrm>
            <a:off x="5943600" y="3124200"/>
            <a:ext cx="609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>
                <a:solidFill>
                  <a:schemeClr val="bg2"/>
                </a:solidFill>
              </a:rPr>
              <a:t>9</a:t>
            </a:r>
          </a:p>
        </p:txBody>
      </p:sp>
      <p:sp>
        <p:nvSpPr>
          <p:cNvPr id="28681" name="Text Box 10"/>
          <p:cNvSpPr txBox="1">
            <a:spLocks noChangeArrowheads="1"/>
          </p:cNvSpPr>
          <p:nvPr/>
        </p:nvSpPr>
        <p:spPr bwMode="auto">
          <a:xfrm>
            <a:off x="7239000" y="3124200"/>
            <a:ext cx="609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>
                <a:solidFill>
                  <a:schemeClr val="bg2"/>
                </a:solidFill>
              </a:rPr>
              <a:t>10</a:t>
            </a:r>
          </a:p>
        </p:txBody>
      </p:sp>
      <p:sp>
        <p:nvSpPr>
          <p:cNvPr id="28682" name="Text Box 11"/>
          <p:cNvSpPr txBox="1">
            <a:spLocks noChangeArrowheads="1"/>
          </p:cNvSpPr>
          <p:nvPr/>
        </p:nvSpPr>
        <p:spPr bwMode="auto">
          <a:xfrm>
            <a:off x="4495800" y="3124200"/>
            <a:ext cx="609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>
                <a:solidFill>
                  <a:schemeClr val="bg2"/>
                </a:solidFill>
              </a:rPr>
              <a:t>8</a:t>
            </a:r>
          </a:p>
        </p:txBody>
      </p:sp>
      <p:sp>
        <p:nvSpPr>
          <p:cNvPr id="28683" name="Text Box 12"/>
          <p:cNvSpPr txBox="1">
            <a:spLocks noChangeArrowheads="1"/>
          </p:cNvSpPr>
          <p:nvPr/>
        </p:nvSpPr>
        <p:spPr bwMode="auto">
          <a:xfrm>
            <a:off x="2895600" y="3124200"/>
            <a:ext cx="609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>
                <a:solidFill>
                  <a:schemeClr val="bg2"/>
                </a:solidFill>
              </a:rPr>
              <a:t>7</a:t>
            </a:r>
          </a:p>
        </p:txBody>
      </p:sp>
      <p:sp>
        <p:nvSpPr>
          <p:cNvPr id="28684" name="Text Box 13"/>
          <p:cNvSpPr txBox="1">
            <a:spLocks noChangeArrowheads="1"/>
          </p:cNvSpPr>
          <p:nvPr/>
        </p:nvSpPr>
        <p:spPr bwMode="auto">
          <a:xfrm>
            <a:off x="1447800" y="3124200"/>
            <a:ext cx="609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>
                <a:solidFill>
                  <a:schemeClr val="bg2"/>
                </a:solidFill>
              </a:rPr>
              <a:t>6</a:t>
            </a:r>
          </a:p>
        </p:txBody>
      </p:sp>
      <p:sp>
        <p:nvSpPr>
          <p:cNvPr id="28685" name="Text Box 14"/>
          <p:cNvSpPr txBox="1">
            <a:spLocks noChangeArrowheads="1"/>
          </p:cNvSpPr>
          <p:nvPr/>
        </p:nvSpPr>
        <p:spPr bwMode="auto">
          <a:xfrm>
            <a:off x="1828800" y="4572000"/>
            <a:ext cx="609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>
                <a:solidFill>
                  <a:schemeClr val="bg2"/>
                </a:solidFill>
              </a:rPr>
              <a:t>11</a:t>
            </a:r>
          </a:p>
        </p:txBody>
      </p:sp>
      <p:sp>
        <p:nvSpPr>
          <p:cNvPr id="28686" name="Text Box 15"/>
          <p:cNvSpPr txBox="1">
            <a:spLocks noChangeArrowheads="1"/>
          </p:cNvSpPr>
          <p:nvPr/>
        </p:nvSpPr>
        <p:spPr bwMode="auto">
          <a:xfrm>
            <a:off x="3581400" y="4572000"/>
            <a:ext cx="609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>
                <a:solidFill>
                  <a:schemeClr val="bg2"/>
                </a:solidFill>
              </a:rPr>
              <a:t>12</a:t>
            </a:r>
          </a:p>
        </p:txBody>
      </p:sp>
      <p:sp>
        <p:nvSpPr>
          <p:cNvPr id="28687" name="Text Box 16"/>
          <p:cNvSpPr txBox="1">
            <a:spLocks noChangeArrowheads="1"/>
          </p:cNvSpPr>
          <p:nvPr/>
        </p:nvSpPr>
        <p:spPr bwMode="auto">
          <a:xfrm>
            <a:off x="4724400" y="4572000"/>
            <a:ext cx="609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>
                <a:solidFill>
                  <a:schemeClr val="bg2"/>
                </a:solidFill>
              </a:rPr>
              <a:t>13</a:t>
            </a:r>
          </a:p>
        </p:txBody>
      </p:sp>
      <p:sp>
        <p:nvSpPr>
          <p:cNvPr id="28688" name="Text Box 17"/>
          <p:cNvSpPr txBox="1">
            <a:spLocks noChangeArrowheads="1"/>
          </p:cNvSpPr>
          <p:nvPr/>
        </p:nvSpPr>
        <p:spPr bwMode="auto">
          <a:xfrm>
            <a:off x="6400800" y="4572000"/>
            <a:ext cx="609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>
                <a:solidFill>
                  <a:schemeClr val="bg2"/>
                </a:solidFill>
              </a:rPr>
              <a:t>14</a:t>
            </a:r>
          </a:p>
        </p:txBody>
      </p:sp>
      <p:sp>
        <p:nvSpPr>
          <p:cNvPr id="28689" name="Text Box 18"/>
          <p:cNvSpPr txBox="1">
            <a:spLocks noChangeArrowheads="1"/>
          </p:cNvSpPr>
          <p:nvPr/>
        </p:nvSpPr>
        <p:spPr bwMode="auto">
          <a:xfrm>
            <a:off x="7772400" y="4038600"/>
            <a:ext cx="609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>
                <a:solidFill>
                  <a:schemeClr val="bg2"/>
                </a:solidFill>
              </a:rPr>
              <a:t>15</a:t>
            </a:r>
          </a:p>
        </p:txBody>
      </p:sp>
      <p:sp>
        <p:nvSpPr>
          <p:cNvPr id="115731" name="Text Box 19"/>
          <p:cNvSpPr txBox="1">
            <a:spLocks noChangeArrowheads="1"/>
          </p:cNvSpPr>
          <p:nvPr/>
        </p:nvSpPr>
        <p:spPr bwMode="auto">
          <a:xfrm>
            <a:off x="457200" y="304800"/>
            <a:ext cx="82296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/>
              <a:t>Выберите из предложенных дорожных знаков те, которые регулируют движение пешеходов.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5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15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31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13</a:t>
            </a:r>
            <a:endParaRPr lang="ru-RU" dirty="0"/>
          </a:p>
        </p:txBody>
      </p:sp>
      <p:graphicFrame>
        <p:nvGraphicFramePr>
          <p:cNvPr id="120835" name="Object 3"/>
          <p:cNvGraphicFramePr>
            <a:graphicFrameLocks noChangeAspect="1"/>
          </p:cNvGraphicFramePr>
          <p:nvPr/>
        </p:nvGraphicFramePr>
        <p:xfrm>
          <a:off x="304800" y="457200"/>
          <a:ext cx="5227638" cy="5867400"/>
        </p:xfrm>
        <a:graphic>
          <a:graphicData uri="http://schemas.openxmlformats.org/presentationml/2006/ole">
            <p:oleObj spid="_x0000_s2050" name="Точечный рисунок" r:id="rId3" imgW="3266667" imgH="3666667" progId="PBrush">
              <p:embed/>
            </p:oleObj>
          </a:graphicData>
        </a:graphic>
      </p:graphicFrame>
      <p:sp>
        <p:nvSpPr>
          <p:cNvPr id="120836" name="Text Box 4"/>
          <p:cNvSpPr txBox="1">
            <a:spLocks noChangeArrowheads="1"/>
          </p:cNvSpPr>
          <p:nvPr/>
        </p:nvSpPr>
        <p:spPr bwMode="auto">
          <a:xfrm>
            <a:off x="5638800" y="457200"/>
            <a:ext cx="350520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800" b="1"/>
              <a:t>Какой сигнал подаёт регулировщик?</a:t>
            </a:r>
          </a:p>
        </p:txBody>
      </p:sp>
      <p:sp>
        <p:nvSpPr>
          <p:cNvPr id="120837" name="Rectangle 5"/>
          <p:cNvSpPr>
            <a:spLocks noChangeArrowheads="1"/>
          </p:cNvSpPr>
          <p:nvPr/>
        </p:nvSpPr>
        <p:spPr bwMode="auto">
          <a:xfrm>
            <a:off x="5715000" y="2133600"/>
            <a:ext cx="3200400" cy="420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/>
              <a:t>а)</a:t>
            </a:r>
            <a:r>
              <a:rPr lang="ru-RU" sz="2000"/>
              <a:t>   пешеходам разрешено переходить проезжую часть за спиной регулировщика;</a:t>
            </a:r>
          </a:p>
          <a:p>
            <a:pPr>
              <a:spcBef>
                <a:spcPct val="50000"/>
              </a:spcBef>
            </a:pPr>
            <a:r>
              <a:rPr lang="ru-RU" sz="2000" b="1"/>
              <a:t>б)</a:t>
            </a:r>
            <a:r>
              <a:rPr lang="ru-RU" sz="2000"/>
              <a:t>   пешеходам разрешено переходить проезжую часть со стороны правого бока регулировщика;</a:t>
            </a:r>
          </a:p>
          <a:p>
            <a:pPr>
              <a:spcBef>
                <a:spcPct val="50000"/>
              </a:spcBef>
            </a:pPr>
            <a:r>
              <a:rPr lang="ru-RU" sz="2000" b="1"/>
              <a:t>в)    </a:t>
            </a:r>
            <a:r>
              <a:rPr lang="ru-RU" sz="2000"/>
              <a:t>движение пешеходам запрещено;</a:t>
            </a:r>
          </a:p>
          <a:p>
            <a:pPr>
              <a:spcBef>
                <a:spcPct val="50000"/>
              </a:spcBef>
            </a:pPr>
            <a:endParaRPr lang="ru-RU" sz="2000" b="1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120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08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08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08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08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36" grpId="0" autoUpdateAnimBg="0"/>
      <p:bldP spid="120837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14</a:t>
            </a:r>
            <a:endParaRPr lang="ru-RU" dirty="0"/>
          </a:p>
        </p:txBody>
      </p:sp>
      <p:pic>
        <p:nvPicPr>
          <p:cNvPr id="122882" name="Picture 2" descr="D:\DOCUME~1\C9A4~1\LOCALS~1\Temp\\msotw9_temp0.jpg"/>
          <p:cNvPicPr>
            <a:picLocks noChangeAspect="1" noChangeArrowheads="1"/>
          </p:cNvPicPr>
          <p:nvPr/>
        </p:nvPicPr>
        <p:blipFill>
          <a:blip r:embed="rId2">
            <a:lum bright="-6000" contrast="30000"/>
          </a:blip>
          <a:srcRect/>
          <a:stretch>
            <a:fillRect/>
          </a:stretch>
        </p:blipFill>
        <p:spPr bwMode="auto">
          <a:xfrm>
            <a:off x="762000" y="990600"/>
            <a:ext cx="7696200" cy="5232400"/>
          </a:xfrm>
          <a:prstGeom prst="rect">
            <a:avLst/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</p:pic>
      <p:sp>
        <p:nvSpPr>
          <p:cNvPr id="122883" name="Oval 3"/>
          <p:cNvSpPr>
            <a:spLocks noChangeArrowheads="1"/>
          </p:cNvSpPr>
          <p:nvPr/>
        </p:nvSpPr>
        <p:spPr bwMode="auto">
          <a:xfrm>
            <a:off x="1905000" y="5943600"/>
            <a:ext cx="609600" cy="609600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/>
              <a:t>а</a:t>
            </a:r>
          </a:p>
        </p:txBody>
      </p:sp>
      <p:sp>
        <p:nvSpPr>
          <p:cNvPr id="122884" name="Oval 4"/>
          <p:cNvSpPr>
            <a:spLocks noChangeArrowheads="1"/>
          </p:cNvSpPr>
          <p:nvPr/>
        </p:nvSpPr>
        <p:spPr bwMode="auto">
          <a:xfrm>
            <a:off x="7010400" y="5943600"/>
            <a:ext cx="609600" cy="609600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/>
              <a:t>в</a:t>
            </a:r>
          </a:p>
        </p:txBody>
      </p:sp>
      <p:sp>
        <p:nvSpPr>
          <p:cNvPr id="122885" name="Oval 5"/>
          <p:cNvSpPr>
            <a:spLocks noChangeArrowheads="1"/>
          </p:cNvSpPr>
          <p:nvPr/>
        </p:nvSpPr>
        <p:spPr bwMode="auto">
          <a:xfrm>
            <a:off x="4343400" y="5943600"/>
            <a:ext cx="609600" cy="609600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/>
              <a:t>б</a:t>
            </a:r>
          </a:p>
        </p:txBody>
      </p:sp>
      <p:sp>
        <p:nvSpPr>
          <p:cNvPr id="122886" name="Text Box 6"/>
          <p:cNvSpPr txBox="1">
            <a:spLocks noChangeArrowheads="1"/>
          </p:cNvSpPr>
          <p:nvPr/>
        </p:nvSpPr>
        <p:spPr bwMode="auto">
          <a:xfrm>
            <a:off x="457200" y="304800"/>
            <a:ext cx="822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/>
              <a:t>Какой велосипедист подаёт сигнал остановки?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8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8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2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8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28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8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8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8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28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883" grpId="0" animBg="1" autoUpdateAnimBg="0"/>
      <p:bldP spid="122884" grpId="0" animBg="1" autoUpdateAnimBg="0"/>
      <p:bldP spid="122885" grpId="0" animBg="1" autoUpdateAnimBg="0"/>
      <p:bldP spid="122886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15</a:t>
            </a:r>
            <a:endParaRPr lang="ru-RU" dirty="0"/>
          </a:p>
        </p:txBody>
      </p:sp>
      <p:sp>
        <p:nvSpPr>
          <p:cNvPr id="129026" name="Text Box 2"/>
          <p:cNvSpPr txBox="1">
            <a:spLocks noChangeArrowheads="1"/>
          </p:cNvSpPr>
          <p:nvPr/>
        </p:nvSpPr>
        <p:spPr bwMode="auto">
          <a:xfrm>
            <a:off x="457200" y="304800"/>
            <a:ext cx="815340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3600"/>
              <a:t>На каком рисунке изображено «механическое транспортное средство»?</a:t>
            </a:r>
          </a:p>
        </p:txBody>
      </p:sp>
      <p:sp>
        <p:nvSpPr>
          <p:cNvPr id="129027" name="Text Box 3"/>
          <p:cNvSpPr txBox="1">
            <a:spLocks noChangeArrowheads="1"/>
          </p:cNvSpPr>
          <p:nvPr/>
        </p:nvSpPr>
        <p:spPr bwMode="auto">
          <a:xfrm>
            <a:off x="304800" y="5867400"/>
            <a:ext cx="853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400" b="1"/>
              <a:t>а)</a:t>
            </a:r>
            <a:r>
              <a:rPr lang="ru-RU" sz="2400"/>
              <a:t>   на 1.           </a:t>
            </a:r>
            <a:r>
              <a:rPr lang="ru-RU" sz="2400" b="1"/>
              <a:t>б)</a:t>
            </a:r>
            <a:r>
              <a:rPr lang="ru-RU" sz="2400"/>
              <a:t>   на 1 и 2.           </a:t>
            </a:r>
            <a:r>
              <a:rPr lang="ru-RU" sz="2400" b="1"/>
              <a:t>в)</a:t>
            </a:r>
            <a:r>
              <a:rPr lang="ru-RU" sz="2400"/>
              <a:t>   на всех рисунках.</a:t>
            </a:r>
          </a:p>
        </p:txBody>
      </p:sp>
      <p:pic>
        <p:nvPicPr>
          <p:cNvPr id="129028" name="Picture 4" descr="D:\Program Files\Microsoft Office\Clipart\standard\stddir2\bd07276_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438400"/>
            <a:ext cx="2819400" cy="1978025"/>
          </a:xfrm>
          <a:prstGeom prst="rect">
            <a:avLst/>
          </a:prstGeom>
          <a:noFill/>
          <a:effectLst>
            <a:outerShdw dist="35921" dir="2700000" algn="ctr" rotWithShape="0">
              <a:srgbClr val="808080"/>
            </a:outerShdw>
          </a:effectLst>
        </p:spPr>
      </p:pic>
      <p:pic>
        <p:nvPicPr>
          <p:cNvPr id="129029" name="Picture 5" descr="D:\Program Files\Microsoft Office\Clipart\standard\stddir4\tn00655_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72200" y="2438400"/>
            <a:ext cx="2678113" cy="1951038"/>
          </a:xfrm>
          <a:prstGeom prst="rect">
            <a:avLst/>
          </a:prstGeom>
          <a:noFill/>
          <a:effectLst>
            <a:outerShdw dist="35921" dir="2700000" algn="ctr" rotWithShape="0">
              <a:srgbClr val="808080"/>
            </a:outerShdw>
          </a:effectLst>
        </p:spPr>
      </p:pic>
      <p:pic>
        <p:nvPicPr>
          <p:cNvPr id="129030" name="Picture 6" descr="D:\Program Files\Microsoft Office\Clipart\corpbas\j0079007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05200" y="2438400"/>
            <a:ext cx="2209800" cy="1857375"/>
          </a:xfrm>
          <a:prstGeom prst="rect">
            <a:avLst/>
          </a:prstGeom>
          <a:noFill/>
          <a:effectLst>
            <a:outerShdw dist="35921" dir="2700000" algn="ctr" rotWithShape="0">
              <a:srgbClr val="808080"/>
            </a:outerShdw>
          </a:effectLst>
        </p:spPr>
      </p:pic>
      <p:sp>
        <p:nvSpPr>
          <p:cNvPr id="129031" name="Oval 7"/>
          <p:cNvSpPr>
            <a:spLocks noChangeArrowheads="1"/>
          </p:cNvSpPr>
          <p:nvPr/>
        </p:nvSpPr>
        <p:spPr bwMode="auto">
          <a:xfrm>
            <a:off x="7239000" y="4495800"/>
            <a:ext cx="609600" cy="6096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/>
              <a:t>3</a:t>
            </a:r>
          </a:p>
        </p:txBody>
      </p:sp>
      <p:sp>
        <p:nvSpPr>
          <p:cNvPr id="129032" name="Oval 8"/>
          <p:cNvSpPr>
            <a:spLocks noChangeArrowheads="1"/>
          </p:cNvSpPr>
          <p:nvPr/>
        </p:nvSpPr>
        <p:spPr bwMode="auto">
          <a:xfrm>
            <a:off x="4419600" y="4495800"/>
            <a:ext cx="609600" cy="6096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/>
              <a:t>2</a:t>
            </a:r>
          </a:p>
        </p:txBody>
      </p:sp>
      <p:sp>
        <p:nvSpPr>
          <p:cNvPr id="129033" name="Oval 9"/>
          <p:cNvSpPr>
            <a:spLocks noChangeArrowheads="1"/>
          </p:cNvSpPr>
          <p:nvPr/>
        </p:nvSpPr>
        <p:spPr bwMode="auto">
          <a:xfrm>
            <a:off x="1524000" y="4495800"/>
            <a:ext cx="609600" cy="6096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/>
              <a:t>1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9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129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129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129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9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9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9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9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9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9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9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9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026" grpId="0" autoUpdateAnimBg="0"/>
      <p:bldP spid="129027" grpId="0" autoUpdateAnimBg="0"/>
      <p:bldP spid="129031" grpId="0" animBg="1" autoUpdateAnimBg="0"/>
      <p:bldP spid="129032" grpId="0" animBg="1" autoUpdateAnimBg="0"/>
      <p:bldP spid="129033" grpId="0" animBg="1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16</a:t>
            </a:r>
            <a:endParaRPr lang="ru-RU" dirty="0"/>
          </a:p>
        </p:txBody>
      </p:sp>
      <p:pic>
        <p:nvPicPr>
          <p:cNvPr id="33794" name="Picture 2" descr="D:\Program Files\Microsoft Office\Clipart\standard\stddir4\tn00276_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1200" y="2057400"/>
            <a:ext cx="2714625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5651" name="Text Box 3"/>
          <p:cNvSpPr txBox="1">
            <a:spLocks noChangeArrowheads="1"/>
          </p:cNvSpPr>
          <p:nvPr/>
        </p:nvSpPr>
        <p:spPr bwMode="auto">
          <a:xfrm>
            <a:off x="228600" y="533400"/>
            <a:ext cx="86106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3600" dirty="0"/>
              <a:t>Что означают одновременно горящие все сигналы светофора?</a:t>
            </a:r>
          </a:p>
        </p:txBody>
      </p:sp>
      <p:sp>
        <p:nvSpPr>
          <p:cNvPr id="155652" name="Text Box 4"/>
          <p:cNvSpPr txBox="1">
            <a:spLocks noChangeArrowheads="1"/>
          </p:cNvSpPr>
          <p:nvPr/>
        </p:nvSpPr>
        <p:spPr bwMode="auto">
          <a:xfrm>
            <a:off x="685800" y="2667000"/>
            <a:ext cx="4953000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400" b="1"/>
              <a:t>а)</a:t>
            </a:r>
            <a:r>
              <a:rPr lang="ru-RU" sz="2400"/>
              <a:t>   можно начинать переход дороги;</a:t>
            </a:r>
          </a:p>
          <a:p>
            <a:pPr>
              <a:spcBef>
                <a:spcPct val="50000"/>
              </a:spcBef>
              <a:defRPr/>
            </a:pPr>
            <a:r>
              <a:rPr lang="ru-RU" sz="2400" b="1"/>
              <a:t>б)</a:t>
            </a:r>
            <a:r>
              <a:rPr lang="ru-RU" sz="2400"/>
              <a:t>   скоро будет включён зелёный сигнал и нужно приготовиться к переходу дороги;</a:t>
            </a:r>
          </a:p>
          <a:p>
            <a:pPr>
              <a:spcBef>
                <a:spcPct val="50000"/>
              </a:spcBef>
              <a:defRPr/>
            </a:pPr>
            <a:r>
              <a:rPr lang="ru-RU" sz="2400" b="1"/>
              <a:t>в)</a:t>
            </a:r>
            <a:r>
              <a:rPr lang="ru-RU" sz="2400"/>
              <a:t>   светофор не работает.</a:t>
            </a:r>
          </a:p>
        </p:txBody>
      </p:sp>
      <p:sp>
        <p:nvSpPr>
          <p:cNvPr id="33797" name="Oval 5"/>
          <p:cNvSpPr>
            <a:spLocks noChangeArrowheads="1"/>
          </p:cNvSpPr>
          <p:nvPr/>
        </p:nvSpPr>
        <p:spPr bwMode="auto">
          <a:xfrm>
            <a:off x="6934200" y="5105400"/>
            <a:ext cx="762000" cy="609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5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5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5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651" grpId="0" autoUpdateAnimBg="0"/>
      <p:bldP spid="155652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17</a:t>
            </a:r>
            <a:endParaRPr lang="ru-RU" dirty="0"/>
          </a:p>
        </p:txBody>
      </p:sp>
      <p:sp>
        <p:nvSpPr>
          <p:cNvPr id="156674" name="Text Box 2"/>
          <p:cNvSpPr txBox="1">
            <a:spLocks noChangeArrowheads="1"/>
          </p:cNvSpPr>
          <p:nvPr/>
        </p:nvSpPr>
        <p:spPr bwMode="auto">
          <a:xfrm>
            <a:off x="228600" y="304800"/>
            <a:ext cx="86868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3600"/>
              <a:t>Какой из этих знаков обозначает место, где можно переходить дорогу?</a:t>
            </a:r>
          </a:p>
        </p:txBody>
      </p:sp>
      <p:pic>
        <p:nvPicPr>
          <p:cNvPr id="156675" name="Picture 3" descr="D:\DOCUME~1\C9A4~1\LOCALS~1\Temp\\msotw9_temp0.jpg"/>
          <p:cNvPicPr>
            <a:picLocks noChangeAspect="1" noChangeArrowheads="1"/>
          </p:cNvPicPr>
          <p:nvPr/>
        </p:nvPicPr>
        <p:blipFill>
          <a:blip r:embed="rId2">
            <a:lum bright="-6000" contrast="24000"/>
          </a:blip>
          <a:srcRect l="2147" t="4210" r="7651" b="7368"/>
          <a:stretch>
            <a:fillRect/>
          </a:stretch>
        </p:blipFill>
        <p:spPr bwMode="auto">
          <a:xfrm>
            <a:off x="609600" y="1752600"/>
            <a:ext cx="35814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6676" name="Picture 4" descr="D:\DOCUME~1\C9A4~1\LOCALS~1\Temp\\msotw9_temp0.jpg"/>
          <p:cNvPicPr>
            <a:picLocks noChangeAspect="1" noChangeArrowheads="1"/>
          </p:cNvPicPr>
          <p:nvPr/>
        </p:nvPicPr>
        <p:blipFill>
          <a:blip r:embed="rId3">
            <a:lum bright="-12000" contrast="48000"/>
          </a:blip>
          <a:srcRect/>
          <a:stretch>
            <a:fillRect/>
          </a:stretch>
        </p:blipFill>
        <p:spPr bwMode="auto">
          <a:xfrm>
            <a:off x="4572000" y="1752600"/>
            <a:ext cx="3962400" cy="361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6677" name="Oval 5"/>
          <p:cNvSpPr>
            <a:spLocks noChangeArrowheads="1"/>
          </p:cNvSpPr>
          <p:nvPr/>
        </p:nvSpPr>
        <p:spPr bwMode="auto">
          <a:xfrm>
            <a:off x="609600" y="1752600"/>
            <a:ext cx="609600" cy="6096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/>
              <a:t>1</a:t>
            </a:r>
          </a:p>
        </p:txBody>
      </p:sp>
      <p:sp>
        <p:nvSpPr>
          <p:cNvPr id="156678" name="Oval 6"/>
          <p:cNvSpPr>
            <a:spLocks noChangeArrowheads="1"/>
          </p:cNvSpPr>
          <p:nvPr/>
        </p:nvSpPr>
        <p:spPr bwMode="auto">
          <a:xfrm>
            <a:off x="4572000" y="1752600"/>
            <a:ext cx="609600" cy="6096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/>
              <a:t>2</a:t>
            </a:r>
          </a:p>
        </p:txBody>
      </p:sp>
      <p:sp>
        <p:nvSpPr>
          <p:cNvPr id="156679" name="Text Box 7"/>
          <p:cNvSpPr txBox="1">
            <a:spLocks noChangeArrowheads="1"/>
          </p:cNvSpPr>
          <p:nvPr/>
        </p:nvSpPr>
        <p:spPr bwMode="auto">
          <a:xfrm>
            <a:off x="457200" y="5715000"/>
            <a:ext cx="830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/>
              <a:t>а)</a:t>
            </a:r>
            <a:r>
              <a:rPr lang="ru-RU" sz="2400"/>
              <a:t>   знак № 1;       </a:t>
            </a:r>
            <a:r>
              <a:rPr lang="ru-RU" sz="2400" b="1"/>
              <a:t>б)</a:t>
            </a:r>
            <a:r>
              <a:rPr lang="ru-RU" sz="2400"/>
              <a:t>   знак № 2;        </a:t>
            </a:r>
            <a:r>
              <a:rPr lang="ru-RU" sz="2400" b="1"/>
              <a:t>в)</a:t>
            </a:r>
            <a:r>
              <a:rPr lang="ru-RU" sz="2400"/>
              <a:t>   оба знака.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6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66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66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6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6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66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66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66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6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66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66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674" grpId="0" autoUpdateAnimBg="0"/>
      <p:bldP spid="156677" grpId="0" animBg="1" autoUpdateAnimBg="0"/>
      <p:bldP spid="156678" grpId="0" animBg="1" autoUpdateAnimBg="0"/>
      <p:bldP spid="156679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18</a:t>
            </a:r>
            <a:endParaRPr lang="ru-RU" dirty="0"/>
          </a:p>
        </p:txBody>
      </p:sp>
      <p:sp>
        <p:nvSpPr>
          <p:cNvPr id="130050" name="Text Box 2"/>
          <p:cNvSpPr txBox="1">
            <a:spLocks noChangeArrowheads="1"/>
          </p:cNvSpPr>
          <p:nvPr/>
        </p:nvSpPr>
        <p:spPr bwMode="auto">
          <a:xfrm>
            <a:off x="457200" y="304800"/>
            <a:ext cx="8153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3600"/>
              <a:t>Что называется тормозным путём?</a:t>
            </a:r>
          </a:p>
        </p:txBody>
      </p:sp>
      <p:pic>
        <p:nvPicPr>
          <p:cNvPr id="130053" name="Picture 5" descr="D:\Program Files\Microsoft Office\Clipart\standard\stddir4\so01489_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1676400"/>
            <a:ext cx="3810000" cy="1898650"/>
          </a:xfrm>
          <a:prstGeom prst="rect">
            <a:avLst/>
          </a:prstGeom>
          <a:noFill/>
          <a:effectLst>
            <a:outerShdw dist="35921" dir="2700000" algn="ctr" rotWithShape="0">
              <a:srgbClr val="808080"/>
            </a:outerShdw>
          </a:effectLst>
        </p:spPr>
      </p:pic>
      <p:pic>
        <p:nvPicPr>
          <p:cNvPr id="130054" name="Picture 6" descr="D:\Program Files\Microsoft Office\Clipart\standard\stddir4\tn00292_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05400" y="1600200"/>
            <a:ext cx="3429000" cy="1914525"/>
          </a:xfrm>
          <a:prstGeom prst="rect">
            <a:avLst/>
          </a:prstGeom>
          <a:noFill/>
          <a:effectLst>
            <a:outerShdw dist="35921" dir="2700000" algn="ctr" rotWithShape="0">
              <a:srgbClr val="808080"/>
            </a:outerShdw>
          </a:effectLst>
        </p:spPr>
      </p:pic>
      <p:sp>
        <p:nvSpPr>
          <p:cNvPr id="130055" name="Line 7"/>
          <p:cNvSpPr>
            <a:spLocks noChangeShapeType="1"/>
          </p:cNvSpPr>
          <p:nvPr/>
        </p:nvSpPr>
        <p:spPr bwMode="auto">
          <a:xfrm flipH="1">
            <a:off x="457200" y="3657600"/>
            <a:ext cx="1447800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30056" name="Line 8"/>
          <p:cNvSpPr>
            <a:spLocks noChangeShapeType="1"/>
          </p:cNvSpPr>
          <p:nvPr/>
        </p:nvSpPr>
        <p:spPr bwMode="auto">
          <a:xfrm flipH="1">
            <a:off x="3124200" y="3352800"/>
            <a:ext cx="2286000" cy="7620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30057" name="Text Box 9"/>
          <p:cNvSpPr txBox="1">
            <a:spLocks noChangeArrowheads="1"/>
          </p:cNvSpPr>
          <p:nvPr/>
        </p:nvSpPr>
        <p:spPr bwMode="auto">
          <a:xfrm>
            <a:off x="533400" y="4800600"/>
            <a:ext cx="815340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000" b="1"/>
              <a:t>а)</a:t>
            </a:r>
            <a:r>
              <a:rPr lang="ru-RU" sz="2000"/>
              <a:t>   расстояние, пройденное автомобилем с момента обнаружения водителем опасности до полной остановки;</a:t>
            </a:r>
          </a:p>
          <a:p>
            <a:pPr>
              <a:spcBef>
                <a:spcPct val="50000"/>
              </a:spcBef>
              <a:defRPr/>
            </a:pPr>
            <a:r>
              <a:rPr lang="ru-RU" sz="2000" b="1"/>
              <a:t>б)</a:t>
            </a:r>
            <a:r>
              <a:rPr lang="ru-RU" sz="2000"/>
              <a:t>   расстояние, пройденное автомобилем с момента нажатия на педаль тормоза до полной остановки.</a:t>
            </a:r>
          </a:p>
          <a:p>
            <a:pPr>
              <a:spcBef>
                <a:spcPct val="50000"/>
              </a:spcBef>
              <a:defRPr/>
            </a:pPr>
            <a:endParaRPr lang="ru-RU" sz="20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0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130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5" dur="500"/>
                                        <p:tgtEl>
                                          <p:spTgt spid="130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30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3" dur="500"/>
                                        <p:tgtEl>
                                          <p:spTgt spid="130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0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3005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050" grpId="0" autoUpdateAnimBg="0"/>
      <p:bldP spid="130055" grpId="0" animBg="1"/>
      <p:bldP spid="130056" grpId="0" animBg="1"/>
      <p:bldP spid="130057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1</a:t>
            </a:r>
            <a:endParaRPr lang="ru-RU" dirty="0"/>
          </a:p>
        </p:txBody>
      </p:sp>
      <p:pic>
        <p:nvPicPr>
          <p:cNvPr id="146434" name="Picture 1026" descr="D:\DOCUME~1\C9A4~1\LOCALS~1\Temp\\msotw9_temp0.jpg"/>
          <p:cNvPicPr>
            <a:picLocks noChangeAspect="1" noChangeArrowheads="1"/>
          </p:cNvPicPr>
          <p:nvPr/>
        </p:nvPicPr>
        <p:blipFill>
          <a:blip r:embed="rId3">
            <a:lum bright="-6000" contrast="18000"/>
          </a:blip>
          <a:srcRect/>
          <a:stretch>
            <a:fillRect/>
          </a:stretch>
        </p:blipFill>
        <p:spPr bwMode="auto">
          <a:xfrm>
            <a:off x="1371600" y="1031875"/>
            <a:ext cx="6172200" cy="5468938"/>
          </a:xfrm>
          <a:prstGeom prst="rect">
            <a:avLst/>
          </a:prstGeom>
          <a:noFill/>
          <a:ln w="28575">
            <a:solidFill>
              <a:schemeClr val="accent2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</p:pic>
      <p:sp>
        <p:nvSpPr>
          <p:cNvPr id="146435" name="Text Box 1027"/>
          <p:cNvSpPr txBox="1">
            <a:spLocks noChangeArrowheads="1"/>
          </p:cNvSpPr>
          <p:nvPr/>
        </p:nvSpPr>
        <p:spPr bwMode="auto">
          <a:xfrm>
            <a:off x="228600" y="304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/>
              <a:t>Какие пешеходы нарушают Правила дорожного движения?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6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500"/>
                                        <p:tgtEl>
                                          <p:spTgt spid="146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435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19</a:t>
            </a:r>
            <a:endParaRPr lang="ru-RU" dirty="0"/>
          </a:p>
        </p:txBody>
      </p:sp>
      <p:sp>
        <p:nvSpPr>
          <p:cNvPr id="157698" name="Text Box 2"/>
          <p:cNvSpPr txBox="1">
            <a:spLocks noChangeArrowheads="1"/>
          </p:cNvSpPr>
          <p:nvPr/>
        </p:nvSpPr>
        <p:spPr bwMode="auto">
          <a:xfrm>
            <a:off x="457200" y="304800"/>
            <a:ext cx="8153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3600"/>
              <a:t>Что означает этот знак?</a:t>
            </a:r>
          </a:p>
        </p:txBody>
      </p:sp>
      <p:pic>
        <p:nvPicPr>
          <p:cNvPr id="157699" name="Picture 3" descr="D:\DOCUME~1\C9A4~1\LOCALS~1\Temp\\msotw9_temp0.jpg"/>
          <p:cNvPicPr>
            <a:picLocks noChangeAspect="1" noChangeArrowheads="1"/>
          </p:cNvPicPr>
          <p:nvPr/>
        </p:nvPicPr>
        <p:blipFill>
          <a:blip r:embed="rId2">
            <a:lum bright="-12000" contrast="24000"/>
          </a:blip>
          <a:srcRect l="2147" t="4210" r="7651" b="7368"/>
          <a:stretch>
            <a:fillRect/>
          </a:stretch>
        </p:blipFill>
        <p:spPr bwMode="auto">
          <a:xfrm>
            <a:off x="457200" y="1447800"/>
            <a:ext cx="42672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7700" name="Line 4"/>
          <p:cNvSpPr>
            <a:spLocks noChangeShapeType="1"/>
          </p:cNvSpPr>
          <p:nvPr/>
        </p:nvSpPr>
        <p:spPr bwMode="auto">
          <a:xfrm>
            <a:off x="685800" y="1676400"/>
            <a:ext cx="3810000" cy="3810000"/>
          </a:xfrm>
          <a:prstGeom prst="line">
            <a:avLst/>
          </a:prstGeom>
          <a:noFill/>
          <a:ln w="177800">
            <a:solidFill>
              <a:srgbClr val="FF0066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7701" name="Text Box 5"/>
          <p:cNvSpPr txBox="1">
            <a:spLocks noChangeArrowheads="1"/>
          </p:cNvSpPr>
          <p:nvPr/>
        </p:nvSpPr>
        <p:spPr bwMode="auto">
          <a:xfrm>
            <a:off x="5029200" y="1676400"/>
            <a:ext cx="3810000" cy="456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400" b="1"/>
              <a:t>а)</a:t>
            </a:r>
            <a:r>
              <a:rPr lang="ru-RU" sz="2400"/>
              <a:t>   такого дорожного знака не существует;</a:t>
            </a:r>
          </a:p>
          <a:p>
            <a:pPr>
              <a:spcBef>
                <a:spcPct val="50000"/>
              </a:spcBef>
              <a:defRPr/>
            </a:pPr>
            <a:endParaRPr lang="ru-RU" sz="800"/>
          </a:p>
          <a:p>
            <a:pPr>
              <a:spcBef>
                <a:spcPct val="50000"/>
              </a:spcBef>
              <a:defRPr/>
            </a:pPr>
            <a:r>
              <a:rPr lang="ru-RU" sz="2400" b="1"/>
              <a:t>б)</a:t>
            </a:r>
            <a:r>
              <a:rPr lang="ru-RU" sz="2400"/>
              <a:t>   указывает место, где запрещено движение пешеходов;</a:t>
            </a:r>
          </a:p>
          <a:p>
            <a:pPr>
              <a:spcBef>
                <a:spcPct val="50000"/>
              </a:spcBef>
              <a:defRPr/>
            </a:pPr>
            <a:endParaRPr lang="ru-RU" sz="800"/>
          </a:p>
          <a:p>
            <a:pPr>
              <a:spcBef>
                <a:spcPct val="50000"/>
              </a:spcBef>
              <a:defRPr/>
            </a:pPr>
            <a:r>
              <a:rPr lang="ru-RU" sz="2400" b="1"/>
              <a:t>в)</a:t>
            </a:r>
            <a:r>
              <a:rPr lang="ru-RU" sz="2400"/>
              <a:t>   предупреждает водителей о приближении к пешеходному переходу.</a:t>
            </a:r>
          </a:p>
          <a:p>
            <a:pPr>
              <a:spcBef>
                <a:spcPct val="50000"/>
              </a:spcBef>
              <a:defRPr/>
            </a:pPr>
            <a:endParaRPr lang="ru-RU" sz="20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7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157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5" dur="500"/>
                                        <p:tgtEl>
                                          <p:spTgt spid="157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77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77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698" grpId="0" autoUpdateAnimBg="0"/>
      <p:bldP spid="157700" grpId="0" animBg="1"/>
      <p:bldP spid="157701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20</a:t>
            </a:r>
            <a:endParaRPr lang="ru-RU" dirty="0"/>
          </a:p>
        </p:txBody>
      </p:sp>
      <p:sp>
        <p:nvSpPr>
          <p:cNvPr id="131074" name="Text Box 2"/>
          <p:cNvSpPr txBox="1">
            <a:spLocks noChangeArrowheads="1"/>
          </p:cNvSpPr>
          <p:nvPr/>
        </p:nvSpPr>
        <p:spPr bwMode="auto">
          <a:xfrm>
            <a:off x="457200" y="304800"/>
            <a:ext cx="81534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3600"/>
              <a:t>От чего зависит длина тормозного пути?</a:t>
            </a:r>
          </a:p>
        </p:txBody>
      </p:sp>
      <p:pic>
        <p:nvPicPr>
          <p:cNvPr id="131075" name="Picture 3" descr="D:\Program Files\Microsoft Office\Clipart\smbusbas\bd10755_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0" y="1981200"/>
            <a:ext cx="2362200" cy="2195513"/>
          </a:xfrm>
          <a:prstGeom prst="rect">
            <a:avLst/>
          </a:prstGeom>
          <a:noFill/>
          <a:effectLst>
            <a:outerShdw dist="35921" dir="2700000" algn="ctr" rotWithShape="0">
              <a:srgbClr val="808080"/>
            </a:outerShdw>
          </a:effectLst>
        </p:spPr>
      </p:pic>
      <p:sp>
        <p:nvSpPr>
          <p:cNvPr id="131081" name="Text Box 9"/>
          <p:cNvSpPr txBox="1">
            <a:spLocks noChangeArrowheads="1"/>
          </p:cNvSpPr>
          <p:nvPr/>
        </p:nvSpPr>
        <p:spPr bwMode="auto">
          <a:xfrm>
            <a:off x="381000" y="1981200"/>
            <a:ext cx="5105400" cy="2922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400" b="1"/>
              <a:t>а)</a:t>
            </a:r>
            <a:r>
              <a:rPr lang="ru-RU" sz="2400"/>
              <a:t>   от массы автомобиля;</a:t>
            </a:r>
          </a:p>
          <a:p>
            <a:pPr>
              <a:spcBef>
                <a:spcPct val="50000"/>
              </a:spcBef>
              <a:defRPr/>
            </a:pPr>
            <a:r>
              <a:rPr lang="ru-RU" sz="2400" b="1"/>
              <a:t>б)</a:t>
            </a:r>
            <a:r>
              <a:rPr lang="ru-RU" sz="2400"/>
              <a:t>   от скорости автомобиля;</a:t>
            </a:r>
          </a:p>
          <a:p>
            <a:pPr>
              <a:spcBef>
                <a:spcPct val="50000"/>
              </a:spcBef>
              <a:defRPr/>
            </a:pPr>
            <a:r>
              <a:rPr lang="ru-RU" sz="2400" b="1"/>
              <a:t>в)</a:t>
            </a:r>
            <a:r>
              <a:rPr lang="ru-RU" sz="2400"/>
              <a:t>   от состояния дороги;</a:t>
            </a:r>
          </a:p>
          <a:p>
            <a:pPr>
              <a:spcBef>
                <a:spcPct val="50000"/>
              </a:spcBef>
              <a:defRPr/>
            </a:pPr>
            <a:r>
              <a:rPr lang="ru-RU" sz="2400" b="1"/>
              <a:t>г)</a:t>
            </a:r>
            <a:r>
              <a:rPr lang="ru-RU" sz="2400"/>
              <a:t>   от всех вышеперечисленных причин.</a:t>
            </a:r>
          </a:p>
          <a:p>
            <a:pPr>
              <a:spcBef>
                <a:spcPct val="50000"/>
              </a:spcBef>
              <a:defRPr/>
            </a:pPr>
            <a:endParaRPr lang="ru-RU" sz="2000"/>
          </a:p>
        </p:txBody>
      </p:sp>
      <p:pic>
        <p:nvPicPr>
          <p:cNvPr id="131084" name="Picture 12" descr="D:\Program Files\Microsoft Office\Clipart\homeanim\j0076209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4191000"/>
            <a:ext cx="3200400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1086" name="Picture 14" descr="D:\Program Files\Microsoft Office\Clipart\standard\stddir4\so01489_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0" y="4724400"/>
            <a:ext cx="2819400" cy="1404938"/>
          </a:xfrm>
          <a:prstGeom prst="rect">
            <a:avLst/>
          </a:prstGeom>
          <a:noFill/>
          <a:effectLst>
            <a:outerShdw dist="35921" dir="2700000" algn="ctr" rotWithShape="0">
              <a:srgbClr val="808080"/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1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500"/>
                                        <p:tgtEl>
                                          <p:spTgt spid="131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131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131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1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1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074" grpId="0" autoUpdateAnimBg="0"/>
      <p:bldP spid="131081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21</a:t>
            </a:r>
            <a:endParaRPr lang="ru-RU" dirty="0"/>
          </a:p>
        </p:txBody>
      </p:sp>
      <p:sp>
        <p:nvSpPr>
          <p:cNvPr id="134146" name="Text Box 2"/>
          <p:cNvSpPr txBox="1">
            <a:spLocks noChangeArrowheads="1"/>
          </p:cNvSpPr>
          <p:nvPr/>
        </p:nvSpPr>
        <p:spPr bwMode="auto">
          <a:xfrm>
            <a:off x="228600" y="304800"/>
            <a:ext cx="541020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3600"/>
              <a:t>Какой знак называется «Пешеходная дорожка»?</a:t>
            </a:r>
          </a:p>
        </p:txBody>
      </p:sp>
      <p:pic>
        <p:nvPicPr>
          <p:cNvPr id="134147" name="Picture 3" descr="D:\DOCUME~1\C9A4~1\LOCALS~1\Temp\\msotw9_temp0.jpg"/>
          <p:cNvPicPr>
            <a:picLocks noChangeAspect="1" noChangeArrowheads="1"/>
          </p:cNvPicPr>
          <p:nvPr/>
        </p:nvPicPr>
        <p:blipFill>
          <a:blip r:embed="rId2">
            <a:lum bright="-12000" contrast="30000"/>
          </a:blip>
          <a:srcRect/>
          <a:stretch>
            <a:fillRect/>
          </a:stretch>
        </p:blipFill>
        <p:spPr bwMode="auto">
          <a:xfrm>
            <a:off x="457200" y="2819400"/>
            <a:ext cx="2133600" cy="304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</p:pic>
      <p:pic>
        <p:nvPicPr>
          <p:cNvPr id="134148" name="Picture 4" descr="D:\DOCUME~1\C9A4~1\LOCALS~1\Temp\\msotw9_temp0.jpg"/>
          <p:cNvPicPr>
            <a:picLocks noChangeAspect="1" noChangeArrowheads="1"/>
          </p:cNvPicPr>
          <p:nvPr/>
        </p:nvPicPr>
        <p:blipFill>
          <a:blip r:embed="rId3">
            <a:lum bright="-6000" contrast="24000"/>
          </a:blip>
          <a:srcRect/>
          <a:stretch>
            <a:fillRect/>
          </a:stretch>
        </p:blipFill>
        <p:spPr bwMode="auto">
          <a:xfrm>
            <a:off x="3124200" y="2819400"/>
            <a:ext cx="2514600" cy="2514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</p:pic>
      <p:pic>
        <p:nvPicPr>
          <p:cNvPr id="134149" name="Picture 5" descr="D:\DOCUME~1\C9A4~1\LOCALS~1\Temp\\msotw9_temp0.jpg"/>
          <p:cNvPicPr>
            <a:picLocks noChangeAspect="1" noChangeArrowheads="1"/>
          </p:cNvPicPr>
          <p:nvPr/>
        </p:nvPicPr>
        <p:blipFill>
          <a:blip r:embed="rId4">
            <a:lum bright="-12000" contrast="18000"/>
          </a:blip>
          <a:srcRect/>
          <a:stretch>
            <a:fillRect/>
          </a:stretch>
        </p:blipFill>
        <p:spPr bwMode="auto">
          <a:xfrm>
            <a:off x="6248400" y="304800"/>
            <a:ext cx="2514600" cy="2514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</p:pic>
      <p:pic>
        <p:nvPicPr>
          <p:cNvPr id="134150" name="Picture 6" descr="D:\DOCUME~1\C9A4~1\LOCALS~1\Temp\\msotw9_temp0.jpg"/>
          <p:cNvPicPr>
            <a:picLocks noChangeAspect="1" noChangeArrowheads="1"/>
          </p:cNvPicPr>
          <p:nvPr/>
        </p:nvPicPr>
        <p:blipFill>
          <a:blip r:embed="rId5">
            <a:lum bright="-6000" contrast="42000"/>
          </a:blip>
          <a:srcRect/>
          <a:stretch>
            <a:fillRect/>
          </a:stretch>
        </p:blipFill>
        <p:spPr bwMode="auto">
          <a:xfrm>
            <a:off x="6248400" y="3581400"/>
            <a:ext cx="2514600" cy="2466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</p:pic>
      <p:sp>
        <p:nvSpPr>
          <p:cNvPr id="134151" name="Oval 7"/>
          <p:cNvSpPr>
            <a:spLocks noChangeArrowheads="1"/>
          </p:cNvSpPr>
          <p:nvPr/>
        </p:nvSpPr>
        <p:spPr bwMode="auto">
          <a:xfrm>
            <a:off x="7315200" y="6019800"/>
            <a:ext cx="609600" cy="6096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/>
              <a:t>4</a:t>
            </a:r>
          </a:p>
        </p:txBody>
      </p:sp>
      <p:sp>
        <p:nvSpPr>
          <p:cNvPr id="134152" name="Oval 8"/>
          <p:cNvSpPr>
            <a:spLocks noChangeArrowheads="1"/>
          </p:cNvSpPr>
          <p:nvPr/>
        </p:nvSpPr>
        <p:spPr bwMode="auto">
          <a:xfrm>
            <a:off x="7239000" y="2895600"/>
            <a:ext cx="609600" cy="6096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/>
              <a:t>3</a:t>
            </a:r>
          </a:p>
        </p:txBody>
      </p:sp>
      <p:sp>
        <p:nvSpPr>
          <p:cNvPr id="134153" name="Oval 9"/>
          <p:cNvSpPr>
            <a:spLocks noChangeArrowheads="1"/>
          </p:cNvSpPr>
          <p:nvPr/>
        </p:nvSpPr>
        <p:spPr bwMode="auto">
          <a:xfrm>
            <a:off x="4114800" y="5486400"/>
            <a:ext cx="609600" cy="6096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/>
              <a:t>2</a:t>
            </a:r>
          </a:p>
        </p:txBody>
      </p:sp>
      <p:sp>
        <p:nvSpPr>
          <p:cNvPr id="134154" name="Oval 10"/>
          <p:cNvSpPr>
            <a:spLocks noChangeArrowheads="1"/>
          </p:cNvSpPr>
          <p:nvPr/>
        </p:nvSpPr>
        <p:spPr bwMode="auto">
          <a:xfrm>
            <a:off x="1219200" y="5943600"/>
            <a:ext cx="609600" cy="6096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/>
              <a:t>1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4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500"/>
                                        <p:tgtEl>
                                          <p:spTgt spid="134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34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9" dur="500"/>
                                        <p:tgtEl>
                                          <p:spTgt spid="134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3" dur="500"/>
                                        <p:tgtEl>
                                          <p:spTgt spid="134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4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4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4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4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4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4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4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4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146" grpId="0" autoUpdateAnimBg="0"/>
      <p:bldP spid="134151" grpId="0" animBg="1" autoUpdateAnimBg="0"/>
      <p:bldP spid="134152" grpId="0" animBg="1" autoUpdateAnimBg="0"/>
      <p:bldP spid="134153" grpId="0" animBg="1" autoUpdateAnimBg="0"/>
      <p:bldP spid="134154" grpId="0" animBg="1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22</a:t>
            </a:r>
            <a:endParaRPr lang="ru-RU" dirty="0"/>
          </a:p>
        </p:txBody>
      </p:sp>
      <p:pic>
        <p:nvPicPr>
          <p:cNvPr id="137218" name="Picture 2" descr="D:\DOCUME~1\C9A4~1\LOCALS~1\Temp\\msotw9_temp0.jpg"/>
          <p:cNvPicPr>
            <a:picLocks noChangeAspect="1" noChangeArrowheads="1"/>
          </p:cNvPicPr>
          <p:nvPr/>
        </p:nvPicPr>
        <p:blipFill>
          <a:blip r:embed="rId2">
            <a:lum bright="-12000" contrast="48000"/>
          </a:blip>
          <a:srcRect/>
          <a:stretch>
            <a:fillRect/>
          </a:stretch>
        </p:blipFill>
        <p:spPr bwMode="auto">
          <a:xfrm>
            <a:off x="2895600" y="304800"/>
            <a:ext cx="5956300" cy="3975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37219" name="Text Box 3"/>
          <p:cNvSpPr txBox="1">
            <a:spLocks noChangeArrowheads="1"/>
          </p:cNvSpPr>
          <p:nvPr/>
        </p:nvSpPr>
        <p:spPr bwMode="auto">
          <a:xfrm>
            <a:off x="228600" y="533400"/>
            <a:ext cx="2514600" cy="338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3600"/>
              <a:t>Какую ошибку допускают дети при переходе дороги?</a:t>
            </a:r>
          </a:p>
        </p:txBody>
      </p:sp>
      <p:sp>
        <p:nvSpPr>
          <p:cNvPr id="137220" name="Text Box 4"/>
          <p:cNvSpPr txBox="1">
            <a:spLocks noChangeArrowheads="1"/>
          </p:cNvSpPr>
          <p:nvPr/>
        </p:nvSpPr>
        <p:spPr bwMode="auto">
          <a:xfrm>
            <a:off x="1219200" y="4724400"/>
            <a:ext cx="66294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400" b="1"/>
              <a:t>а)</a:t>
            </a:r>
            <a:r>
              <a:rPr lang="ru-RU" sz="2400"/>
              <a:t>   переходят дорогу вчетвером;</a:t>
            </a:r>
          </a:p>
          <a:p>
            <a:pPr>
              <a:spcBef>
                <a:spcPct val="50000"/>
              </a:spcBef>
              <a:defRPr/>
            </a:pPr>
            <a:r>
              <a:rPr lang="ru-RU" sz="2400" b="1"/>
              <a:t>б)</a:t>
            </a:r>
            <a:r>
              <a:rPr lang="ru-RU" sz="2400"/>
              <a:t>   ошибки не допускают;</a:t>
            </a:r>
          </a:p>
          <a:p>
            <a:pPr>
              <a:spcBef>
                <a:spcPct val="50000"/>
              </a:spcBef>
              <a:defRPr/>
            </a:pPr>
            <a:r>
              <a:rPr lang="ru-RU" sz="2400" b="1"/>
              <a:t>в)</a:t>
            </a:r>
            <a:r>
              <a:rPr lang="ru-RU" sz="2400"/>
              <a:t>   невнимательны при переходе дороги.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7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1" dur="500"/>
                                        <p:tgtEl>
                                          <p:spTgt spid="137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5" dur="500"/>
                                        <p:tgtEl>
                                          <p:spTgt spid="137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219" grpId="0" autoUpdateAnimBg="0"/>
      <p:bldP spid="137220" grpId="0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23</a:t>
            </a:r>
            <a:endParaRPr lang="ru-RU" dirty="0"/>
          </a:p>
        </p:txBody>
      </p:sp>
      <p:sp>
        <p:nvSpPr>
          <p:cNvPr id="138242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382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4000" b="1"/>
              <a:t>Кто называется водителем?</a:t>
            </a:r>
          </a:p>
        </p:txBody>
      </p:sp>
      <p:pic>
        <p:nvPicPr>
          <p:cNvPr id="138243" name="Picture 3" descr="D:\Program Files\Microsoft Office\Clipart\standard\stddir1\bd07138_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1600200"/>
            <a:ext cx="2133600" cy="2057400"/>
          </a:xfrm>
          <a:prstGeom prst="rect">
            <a:avLst/>
          </a:prstGeom>
          <a:noFill/>
          <a:effectLst>
            <a:outerShdw dist="35921" dir="2700000" algn="ctr" rotWithShape="0">
              <a:srgbClr val="808080"/>
            </a:outerShdw>
          </a:effectLst>
        </p:spPr>
      </p:pic>
      <p:pic>
        <p:nvPicPr>
          <p:cNvPr id="138244" name="Picture 4" descr="D:\Program Files\Microsoft Office\Clipart\standard\stddir1\bd07065_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53200" y="3962400"/>
            <a:ext cx="2174875" cy="2286000"/>
          </a:xfrm>
          <a:prstGeom prst="rect">
            <a:avLst/>
          </a:prstGeom>
          <a:noFill/>
          <a:effectLst>
            <a:outerShdw dist="35921" dir="2700000" algn="ctr" rotWithShape="0">
              <a:srgbClr val="808080"/>
            </a:outerShdw>
          </a:effectLst>
        </p:spPr>
      </p:pic>
      <p:pic>
        <p:nvPicPr>
          <p:cNvPr id="138245" name="Picture 5" descr="D:\Program Files\Microsoft Office\Clipart\standard\stddir3\pe01353_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76800" y="1447800"/>
            <a:ext cx="3200400" cy="2263775"/>
          </a:xfrm>
          <a:prstGeom prst="rect">
            <a:avLst/>
          </a:prstGeom>
          <a:noFill/>
          <a:effectLst>
            <a:outerShdw dist="35921" dir="2700000" algn="ctr" rotWithShape="0">
              <a:srgbClr val="808080"/>
            </a:outerShdw>
          </a:effectLst>
        </p:spPr>
      </p:pic>
      <p:sp>
        <p:nvSpPr>
          <p:cNvPr id="138246" name="Text Box 6"/>
          <p:cNvSpPr txBox="1">
            <a:spLocks noChangeArrowheads="1"/>
          </p:cNvSpPr>
          <p:nvPr/>
        </p:nvSpPr>
        <p:spPr bwMode="auto">
          <a:xfrm>
            <a:off x="457200" y="3962400"/>
            <a:ext cx="6629400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400" b="1"/>
              <a:t>а)</a:t>
            </a:r>
            <a:r>
              <a:rPr lang="ru-RU" sz="2400"/>
              <a:t>   лицо, управляющее инвалидной коляской без двигателя;</a:t>
            </a:r>
          </a:p>
          <a:p>
            <a:pPr>
              <a:spcBef>
                <a:spcPct val="50000"/>
              </a:spcBef>
              <a:defRPr/>
            </a:pPr>
            <a:r>
              <a:rPr lang="ru-RU" sz="2400" b="1"/>
              <a:t>б)</a:t>
            </a:r>
            <a:r>
              <a:rPr lang="ru-RU" sz="2400"/>
              <a:t>   лицо, управляющее каким-либо транспортным средством;</a:t>
            </a:r>
          </a:p>
          <a:p>
            <a:pPr>
              <a:spcBef>
                <a:spcPct val="50000"/>
              </a:spcBef>
              <a:defRPr/>
            </a:pPr>
            <a:r>
              <a:rPr lang="ru-RU" sz="2400" b="1"/>
              <a:t>в)</a:t>
            </a:r>
            <a:r>
              <a:rPr lang="ru-RU" sz="2400"/>
              <a:t>   лицо, ведущее велосипед.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8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38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38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38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8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3" dur="500"/>
                                        <p:tgtEl>
                                          <p:spTgt spid="138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242" grpId="0" autoUpdateAnimBg="0"/>
      <p:bldP spid="138246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24</a:t>
            </a:r>
            <a:endParaRPr lang="ru-RU" dirty="0"/>
          </a:p>
        </p:txBody>
      </p:sp>
      <p:sp>
        <p:nvSpPr>
          <p:cNvPr id="158722" name="Text Box 2"/>
          <p:cNvSpPr txBox="1">
            <a:spLocks noChangeArrowheads="1"/>
          </p:cNvSpPr>
          <p:nvPr/>
        </p:nvSpPr>
        <p:spPr bwMode="auto">
          <a:xfrm>
            <a:off x="228600" y="304800"/>
            <a:ext cx="510540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4000" b="1"/>
              <a:t>Этот дорожный знак предупреждает, что впереди:</a:t>
            </a:r>
          </a:p>
        </p:txBody>
      </p:sp>
      <p:pic>
        <p:nvPicPr>
          <p:cNvPr id="158723" name="Picture 3" descr="D:\DOCUME~1\C9A4~1\LOCALS~1\Temp\\msotw9_temp0.jpg"/>
          <p:cNvPicPr>
            <a:picLocks noChangeAspect="1" noChangeArrowheads="1"/>
          </p:cNvPicPr>
          <p:nvPr/>
        </p:nvPicPr>
        <p:blipFill>
          <a:blip r:embed="rId2">
            <a:lum bright="-6000" contrast="36000"/>
          </a:blip>
          <a:srcRect/>
          <a:stretch>
            <a:fillRect/>
          </a:stretch>
        </p:blipFill>
        <p:spPr bwMode="auto">
          <a:xfrm>
            <a:off x="5410200" y="381000"/>
            <a:ext cx="3429000" cy="330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8724" name="Text Box 4"/>
          <p:cNvSpPr txBox="1">
            <a:spLocks noChangeArrowheads="1"/>
          </p:cNvSpPr>
          <p:nvPr/>
        </p:nvSpPr>
        <p:spPr bwMode="auto">
          <a:xfrm>
            <a:off x="381000" y="3886200"/>
            <a:ext cx="8382000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400" b="1"/>
              <a:t>а)</a:t>
            </a:r>
            <a:r>
              <a:rPr lang="ru-RU" sz="2400"/>
              <a:t>   участок дороги, временно используемый для проведения спортивных соревнований;</a:t>
            </a:r>
          </a:p>
          <a:p>
            <a:pPr>
              <a:spcBef>
                <a:spcPct val="50000"/>
              </a:spcBef>
              <a:defRPr/>
            </a:pPr>
            <a:r>
              <a:rPr lang="ru-RU" sz="2400" b="1"/>
              <a:t>б)</a:t>
            </a:r>
            <a:r>
              <a:rPr lang="ru-RU" sz="2400"/>
              <a:t>   участок дороги вблизи детского учреждения, где возможно появление детей;</a:t>
            </a:r>
          </a:p>
          <a:p>
            <a:pPr>
              <a:spcBef>
                <a:spcPct val="50000"/>
              </a:spcBef>
              <a:defRPr/>
            </a:pPr>
            <a:r>
              <a:rPr lang="ru-RU" sz="2400" b="1"/>
              <a:t>в)</a:t>
            </a:r>
            <a:r>
              <a:rPr lang="ru-RU" sz="2400"/>
              <a:t>   пешеходный переход.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8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158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5" dur="500"/>
                                        <p:tgtEl>
                                          <p:spTgt spid="158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22" grpId="0" autoUpdateAnimBg="0"/>
      <p:bldP spid="158724" grpId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25</a:t>
            </a:r>
            <a:endParaRPr lang="ru-RU" dirty="0"/>
          </a:p>
        </p:txBody>
      </p:sp>
      <p:sp>
        <p:nvSpPr>
          <p:cNvPr id="141314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610600" cy="252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3200"/>
              <a:t>Если по вине пешехода, произошло ДТП, в результате которого были повреждены автомобиль или придорожные постройки, нарушитель наказывается следующим образом:</a:t>
            </a:r>
          </a:p>
        </p:txBody>
      </p:sp>
      <p:pic>
        <p:nvPicPr>
          <p:cNvPr id="141315" name="Picture 3" descr="D:\Program Files\Microsoft Office\Clipart\standard\stddir2\bd07261_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29200" y="3200400"/>
            <a:ext cx="3810000" cy="3024188"/>
          </a:xfrm>
          <a:prstGeom prst="rect">
            <a:avLst/>
          </a:prstGeom>
          <a:noFill/>
          <a:effectLst>
            <a:outerShdw dist="35921" dir="2700000" algn="ctr" rotWithShape="0">
              <a:srgbClr val="808080"/>
            </a:outerShdw>
          </a:effectLst>
        </p:spPr>
      </p:pic>
      <p:sp>
        <p:nvSpPr>
          <p:cNvPr id="141316" name="Text Box 4"/>
          <p:cNvSpPr txBox="1">
            <a:spLocks noChangeArrowheads="1"/>
          </p:cNvSpPr>
          <p:nvPr/>
        </p:nvSpPr>
        <p:spPr bwMode="auto">
          <a:xfrm>
            <a:off x="381000" y="3352800"/>
            <a:ext cx="4495800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400" b="1"/>
              <a:t>а)</a:t>
            </a:r>
            <a:r>
              <a:rPr lang="ru-RU" sz="2400"/>
              <a:t>   инспектор ГИБДД предупредит его;</a:t>
            </a:r>
          </a:p>
          <a:p>
            <a:pPr>
              <a:spcBef>
                <a:spcPct val="50000"/>
              </a:spcBef>
              <a:defRPr/>
            </a:pPr>
            <a:r>
              <a:rPr lang="ru-RU" sz="2400" b="1"/>
              <a:t>б)</a:t>
            </a:r>
            <a:r>
              <a:rPr lang="ru-RU" sz="2400"/>
              <a:t>   нарушителя оштрафуют;</a:t>
            </a:r>
          </a:p>
          <a:p>
            <a:pPr>
              <a:spcBef>
                <a:spcPct val="50000"/>
              </a:spcBef>
              <a:defRPr/>
            </a:pPr>
            <a:r>
              <a:rPr lang="ru-RU" sz="2400" b="1"/>
              <a:t>в)</a:t>
            </a:r>
            <a:r>
              <a:rPr lang="ru-RU" sz="2400"/>
              <a:t>   нарушителя оштрафуют и он должен будет возместить ущерб от ДТП.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1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500"/>
                                        <p:tgtEl>
                                          <p:spTgt spid="141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5" dur="500"/>
                                        <p:tgtEl>
                                          <p:spTgt spid="141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14" grpId="0" autoUpdateAnimBg="0"/>
      <p:bldP spid="141316" grpId="0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26</a:t>
            </a:r>
            <a:endParaRPr lang="ru-RU" dirty="0"/>
          </a:p>
        </p:txBody>
      </p:sp>
      <p:pic>
        <p:nvPicPr>
          <p:cNvPr id="142338" name="Picture 2" descr="D:\DOCUME~1\C9A4~1\LOCALS~1\Temp\\msotw9_temp0.jpg"/>
          <p:cNvPicPr>
            <a:picLocks noChangeAspect="1" noChangeArrowheads="1"/>
          </p:cNvPicPr>
          <p:nvPr/>
        </p:nvPicPr>
        <p:blipFill>
          <a:blip r:embed="rId2">
            <a:lum bright="-6000" contrast="18000"/>
          </a:blip>
          <a:srcRect/>
          <a:stretch>
            <a:fillRect/>
          </a:stretch>
        </p:blipFill>
        <p:spPr bwMode="auto">
          <a:xfrm>
            <a:off x="762000" y="1295400"/>
            <a:ext cx="7696200" cy="4497388"/>
          </a:xfrm>
          <a:prstGeom prst="rect">
            <a:avLst/>
          </a:prstGeom>
          <a:noFill/>
          <a:ln w="19050">
            <a:solidFill>
              <a:srgbClr val="0033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</p:pic>
      <p:sp>
        <p:nvSpPr>
          <p:cNvPr id="142339" name="Text Box 3"/>
          <p:cNvSpPr txBox="1">
            <a:spLocks noChangeArrowheads="1"/>
          </p:cNvSpPr>
          <p:nvPr/>
        </p:nvSpPr>
        <p:spPr bwMode="auto">
          <a:xfrm>
            <a:off x="228600" y="381000"/>
            <a:ext cx="8610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3200"/>
              <a:t>На этом участке переходить дорогу опасно.</a:t>
            </a:r>
          </a:p>
        </p:txBody>
      </p:sp>
      <p:sp>
        <p:nvSpPr>
          <p:cNvPr id="142340" name="Oval 4"/>
          <p:cNvSpPr>
            <a:spLocks noChangeArrowheads="1"/>
          </p:cNvSpPr>
          <p:nvPr/>
        </p:nvSpPr>
        <p:spPr bwMode="auto">
          <a:xfrm>
            <a:off x="1524000" y="5943600"/>
            <a:ext cx="2438400" cy="685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800" b="1"/>
              <a:t>Да</a:t>
            </a:r>
          </a:p>
        </p:txBody>
      </p:sp>
      <p:sp>
        <p:nvSpPr>
          <p:cNvPr id="142341" name="Oval 5"/>
          <p:cNvSpPr>
            <a:spLocks noChangeArrowheads="1"/>
          </p:cNvSpPr>
          <p:nvPr/>
        </p:nvSpPr>
        <p:spPr bwMode="auto">
          <a:xfrm>
            <a:off x="5029200" y="5943600"/>
            <a:ext cx="2438400" cy="685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800" b="1"/>
              <a:t>Нет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2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142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2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2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2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2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339" grpId="0" autoUpdateAnimBg="0"/>
      <p:bldP spid="142340" grpId="0" animBg="1" autoUpdateAnimBg="0"/>
      <p:bldP spid="142341" grpId="0" animBg="1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27</a:t>
            </a:r>
            <a:endParaRPr lang="ru-RU" dirty="0"/>
          </a:p>
        </p:txBody>
      </p:sp>
      <p:pic>
        <p:nvPicPr>
          <p:cNvPr id="143363" name="Picture 3" descr="D:\DOCUME~1\C9A4~1\LOCALS~1\Temp\\msotw9_temp0.jpg"/>
          <p:cNvPicPr>
            <a:picLocks noChangeAspect="1" noChangeArrowheads="1"/>
          </p:cNvPicPr>
          <p:nvPr/>
        </p:nvPicPr>
        <p:blipFill>
          <a:blip r:embed="rId2">
            <a:lum bright="-6000" contrast="24000"/>
          </a:blip>
          <a:srcRect/>
          <a:stretch>
            <a:fillRect/>
          </a:stretch>
        </p:blipFill>
        <p:spPr bwMode="auto">
          <a:xfrm>
            <a:off x="381000" y="1816100"/>
            <a:ext cx="5486400" cy="46132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</p:pic>
      <p:sp>
        <p:nvSpPr>
          <p:cNvPr id="143364" name="Text Box 4"/>
          <p:cNvSpPr txBox="1">
            <a:spLocks noChangeArrowheads="1"/>
          </p:cNvSpPr>
          <p:nvPr/>
        </p:nvSpPr>
        <p:spPr bwMode="auto">
          <a:xfrm>
            <a:off x="228600" y="228600"/>
            <a:ext cx="861060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800"/>
              <a:t>С какого возраста Правилами дорожного движения разрешается управлять велосипедом при движении по дорогам?</a:t>
            </a:r>
          </a:p>
        </p:txBody>
      </p:sp>
      <p:sp>
        <p:nvSpPr>
          <p:cNvPr id="143365" name="Oval 5"/>
          <p:cNvSpPr>
            <a:spLocks noChangeArrowheads="1"/>
          </p:cNvSpPr>
          <p:nvPr/>
        </p:nvSpPr>
        <p:spPr bwMode="auto">
          <a:xfrm>
            <a:off x="6324600" y="1981200"/>
            <a:ext cx="2438400" cy="685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800" b="1"/>
              <a:t>10 лет</a:t>
            </a:r>
          </a:p>
        </p:txBody>
      </p:sp>
      <p:sp>
        <p:nvSpPr>
          <p:cNvPr id="143366" name="Oval 6"/>
          <p:cNvSpPr>
            <a:spLocks noChangeArrowheads="1"/>
          </p:cNvSpPr>
          <p:nvPr/>
        </p:nvSpPr>
        <p:spPr bwMode="auto">
          <a:xfrm>
            <a:off x="6400800" y="4419600"/>
            <a:ext cx="2438400" cy="685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800" b="1"/>
              <a:t>14 лет</a:t>
            </a:r>
          </a:p>
        </p:txBody>
      </p:sp>
      <p:sp>
        <p:nvSpPr>
          <p:cNvPr id="143367" name="Oval 7"/>
          <p:cNvSpPr>
            <a:spLocks noChangeArrowheads="1"/>
          </p:cNvSpPr>
          <p:nvPr/>
        </p:nvSpPr>
        <p:spPr bwMode="auto">
          <a:xfrm>
            <a:off x="6400800" y="3200400"/>
            <a:ext cx="2438400" cy="685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800" b="1"/>
              <a:t>12 лет</a:t>
            </a:r>
          </a:p>
        </p:txBody>
      </p:sp>
      <p:sp>
        <p:nvSpPr>
          <p:cNvPr id="143368" name="Oval 8"/>
          <p:cNvSpPr>
            <a:spLocks noChangeArrowheads="1"/>
          </p:cNvSpPr>
          <p:nvPr/>
        </p:nvSpPr>
        <p:spPr bwMode="auto">
          <a:xfrm>
            <a:off x="6400800" y="5486400"/>
            <a:ext cx="2438400" cy="685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800" b="1"/>
              <a:t>16 лет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3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500"/>
                                        <p:tgtEl>
                                          <p:spTgt spid="143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5" dur="500"/>
                                        <p:tgtEl>
                                          <p:spTgt spid="143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9" dur="500"/>
                                        <p:tgtEl>
                                          <p:spTgt spid="143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3" dur="500"/>
                                        <p:tgtEl>
                                          <p:spTgt spid="143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5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7" dur="500"/>
                                        <p:tgtEl>
                                          <p:spTgt spid="143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64" grpId="0" autoUpdateAnimBg="0"/>
      <p:bldP spid="143365" grpId="0" animBg="1" autoUpdateAnimBg="0"/>
      <p:bldP spid="143366" grpId="0" animBg="1" autoUpdateAnimBg="0"/>
      <p:bldP spid="143367" grpId="0" animBg="1" autoUpdateAnimBg="0"/>
      <p:bldP spid="143368" grpId="0" animBg="1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28</a:t>
            </a:r>
            <a:endParaRPr lang="ru-RU" dirty="0"/>
          </a:p>
        </p:txBody>
      </p:sp>
      <p:pic>
        <p:nvPicPr>
          <p:cNvPr id="144386" name="Picture 2" descr="D:\DOCUME~1\C9A4~1\LOCALS~1\Temp\\msotw9_temp0.jpg"/>
          <p:cNvPicPr>
            <a:picLocks noChangeAspect="1" noChangeArrowheads="1"/>
          </p:cNvPicPr>
          <p:nvPr/>
        </p:nvPicPr>
        <p:blipFill>
          <a:blip r:embed="rId2">
            <a:lum bright="-6000" contrast="24000"/>
          </a:blip>
          <a:srcRect/>
          <a:stretch>
            <a:fillRect/>
          </a:stretch>
        </p:blipFill>
        <p:spPr bwMode="auto">
          <a:xfrm>
            <a:off x="304800" y="2057400"/>
            <a:ext cx="2473325" cy="304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44387" name="Picture 3" descr="D:\DOCUME~1\C9A4~1\LOCALS~1\Temp\\msotw9_temp0.jpg"/>
          <p:cNvPicPr>
            <a:picLocks noChangeAspect="1" noChangeArrowheads="1"/>
          </p:cNvPicPr>
          <p:nvPr/>
        </p:nvPicPr>
        <p:blipFill>
          <a:blip r:embed="rId3">
            <a:lum bright="-6000" contrast="30000"/>
          </a:blip>
          <a:srcRect/>
          <a:stretch>
            <a:fillRect/>
          </a:stretch>
        </p:blipFill>
        <p:spPr bwMode="auto">
          <a:xfrm>
            <a:off x="2895600" y="2057400"/>
            <a:ext cx="3200400" cy="30321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44388" name="Picture 4" descr="D:\DOCUME~1\C9A4~1\LOCALS~1\Temp\\msotw9_temp0.jpg"/>
          <p:cNvPicPr>
            <a:picLocks noChangeAspect="1" noChangeArrowheads="1"/>
          </p:cNvPicPr>
          <p:nvPr/>
        </p:nvPicPr>
        <p:blipFill>
          <a:blip r:embed="rId4">
            <a:lum bright="-6000" contrast="24000"/>
          </a:blip>
          <a:srcRect/>
          <a:stretch>
            <a:fillRect/>
          </a:stretch>
        </p:blipFill>
        <p:spPr bwMode="auto">
          <a:xfrm>
            <a:off x="6248400" y="2057400"/>
            <a:ext cx="2525713" cy="304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44389" name="Text Box 5"/>
          <p:cNvSpPr txBox="1">
            <a:spLocks noChangeArrowheads="1"/>
          </p:cNvSpPr>
          <p:nvPr/>
        </p:nvSpPr>
        <p:spPr bwMode="auto">
          <a:xfrm>
            <a:off x="228600" y="457200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3200"/>
              <a:t>На каком рисунке показано нарушение Правил дорожного движения?</a:t>
            </a:r>
          </a:p>
        </p:txBody>
      </p:sp>
      <p:sp>
        <p:nvSpPr>
          <p:cNvPr id="144390" name="Oval 6"/>
          <p:cNvSpPr>
            <a:spLocks noChangeArrowheads="1"/>
          </p:cNvSpPr>
          <p:nvPr/>
        </p:nvSpPr>
        <p:spPr bwMode="auto">
          <a:xfrm>
            <a:off x="1295400" y="5410200"/>
            <a:ext cx="762000" cy="762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/>
              <a:t>1</a:t>
            </a:r>
          </a:p>
        </p:txBody>
      </p:sp>
      <p:sp>
        <p:nvSpPr>
          <p:cNvPr id="144391" name="Oval 7"/>
          <p:cNvSpPr>
            <a:spLocks noChangeArrowheads="1"/>
          </p:cNvSpPr>
          <p:nvPr/>
        </p:nvSpPr>
        <p:spPr bwMode="auto">
          <a:xfrm>
            <a:off x="4267200" y="5410200"/>
            <a:ext cx="762000" cy="762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/>
              <a:t>2</a:t>
            </a:r>
          </a:p>
        </p:txBody>
      </p:sp>
      <p:sp>
        <p:nvSpPr>
          <p:cNvPr id="144392" name="Oval 8"/>
          <p:cNvSpPr>
            <a:spLocks noChangeArrowheads="1"/>
          </p:cNvSpPr>
          <p:nvPr/>
        </p:nvSpPr>
        <p:spPr bwMode="auto">
          <a:xfrm>
            <a:off x="7162800" y="5410200"/>
            <a:ext cx="762000" cy="762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/>
              <a:t>3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4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144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5" dur="500"/>
                                        <p:tgtEl>
                                          <p:spTgt spid="144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9" dur="500"/>
                                        <p:tgtEl>
                                          <p:spTgt spid="144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4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4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4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4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43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4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389" grpId="0" autoUpdateAnimBg="0"/>
      <p:bldP spid="144390" grpId="0" animBg="1" autoUpdateAnimBg="0"/>
      <p:bldP spid="144391" grpId="0" animBg="1" autoUpdateAnimBg="0"/>
      <p:bldP spid="144392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2</a:t>
            </a:r>
            <a:endParaRPr lang="ru-RU" dirty="0"/>
          </a:p>
        </p:txBody>
      </p:sp>
      <p:graphicFrame>
        <p:nvGraphicFramePr>
          <p:cNvPr id="147458" name="Object 2"/>
          <p:cNvGraphicFramePr>
            <a:graphicFrameLocks noChangeAspect="1"/>
          </p:cNvGraphicFramePr>
          <p:nvPr/>
        </p:nvGraphicFramePr>
        <p:xfrm>
          <a:off x="381000" y="1524000"/>
          <a:ext cx="4144963" cy="4876800"/>
        </p:xfrm>
        <a:graphic>
          <a:graphicData uri="http://schemas.openxmlformats.org/presentationml/2006/ole">
            <p:oleObj spid="_x0000_s1026" name="Точечный рисунок" r:id="rId3" imgW="2238687" imgH="3258005" progId="PBrush">
              <p:embed/>
            </p:oleObj>
          </a:graphicData>
        </a:graphic>
      </p:graphicFrame>
      <p:sp>
        <p:nvSpPr>
          <p:cNvPr id="147459" name="Text Box 3"/>
          <p:cNvSpPr txBox="1">
            <a:spLocks noChangeArrowheads="1"/>
          </p:cNvSpPr>
          <p:nvPr/>
        </p:nvSpPr>
        <p:spPr bwMode="auto">
          <a:xfrm>
            <a:off x="4953000" y="1289050"/>
            <a:ext cx="3810000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/>
              <a:t>а)</a:t>
            </a:r>
            <a:r>
              <a:rPr lang="ru-RU" sz="2400"/>
              <a:t>   движение пешеходам запрещено;</a:t>
            </a:r>
          </a:p>
          <a:p>
            <a:pPr>
              <a:spcBef>
                <a:spcPct val="50000"/>
              </a:spcBef>
            </a:pPr>
            <a:r>
              <a:rPr lang="ru-RU" sz="2400" b="1"/>
              <a:t>б)</a:t>
            </a:r>
            <a:r>
              <a:rPr lang="ru-RU" sz="2400"/>
              <a:t>   пешеходам разрешено переходить проезжую часть со стороны правого и левого бока регулировщика;</a:t>
            </a:r>
          </a:p>
          <a:p>
            <a:pPr>
              <a:spcBef>
                <a:spcPct val="50000"/>
              </a:spcBef>
            </a:pPr>
            <a:r>
              <a:rPr lang="ru-RU" sz="2400" b="1"/>
              <a:t>в)</a:t>
            </a:r>
            <a:r>
              <a:rPr lang="ru-RU" sz="2400"/>
              <a:t>   пешеходам разрешено переходить проезжую часть за спиной регулировщика.  </a:t>
            </a:r>
          </a:p>
        </p:txBody>
      </p:sp>
      <p:sp>
        <p:nvSpPr>
          <p:cNvPr id="147460" name="Text Box 4"/>
          <p:cNvSpPr txBox="1">
            <a:spLocks noChangeArrowheads="1"/>
          </p:cNvSpPr>
          <p:nvPr/>
        </p:nvSpPr>
        <p:spPr bwMode="auto">
          <a:xfrm>
            <a:off x="457200" y="457200"/>
            <a:ext cx="8686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3200" b="1"/>
              <a:t>Какой сигнал подаёт регулировщик?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147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1" dur="500"/>
                                        <p:tgtEl>
                                          <p:spTgt spid="147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47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459" grpId="0" autoUpdateAnimBg="0"/>
      <p:bldP spid="147460" grpId="0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B0D632-1403-4EF3-BCEE-52859C8F3C45}" type="slidenum">
              <a:rPr lang="ru-RU"/>
              <a:pPr>
                <a:defRPr/>
              </a:pPr>
              <a:t>30</a:t>
            </a:fld>
            <a:endParaRPr lang="ru-RU"/>
          </a:p>
        </p:txBody>
      </p:sp>
      <p:sp>
        <p:nvSpPr>
          <p:cNvPr id="145410" name="Text Box 2"/>
          <p:cNvSpPr txBox="1">
            <a:spLocks noChangeArrowheads="1"/>
          </p:cNvSpPr>
          <p:nvPr/>
        </p:nvSpPr>
        <p:spPr bwMode="auto">
          <a:xfrm>
            <a:off x="457200" y="228600"/>
            <a:ext cx="8382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800" b="1"/>
              <a:t>Правильные ответы:</a:t>
            </a:r>
          </a:p>
        </p:txBody>
      </p:sp>
      <p:graphicFrame>
        <p:nvGraphicFramePr>
          <p:cNvPr id="145510" name="Group 102"/>
          <p:cNvGraphicFramePr>
            <a:graphicFrameLocks noGrp="1"/>
          </p:cNvGraphicFramePr>
          <p:nvPr/>
        </p:nvGraphicFramePr>
        <p:xfrm>
          <a:off x="457200" y="914400"/>
          <a:ext cx="8382000" cy="5029200"/>
        </p:xfrm>
        <a:graphic>
          <a:graphicData uri="http://schemas.openxmlformats.org/drawingml/2006/table">
            <a:tbl>
              <a:tblPr/>
              <a:tblGrid>
                <a:gridCol w="1600200"/>
                <a:gridCol w="2590800"/>
                <a:gridCol w="1752600"/>
                <a:gridCol w="2438400"/>
              </a:tblGrid>
              <a:tr h="254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№ слайда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Правильный ответ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№ слайда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Правильный ответ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1, 2, 4, 7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Б, 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5, 6, 10, 12, 14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6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Г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7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21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А, 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22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7, 8, 13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23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24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1, 2, 9, 12, 15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26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27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14 лет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28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5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5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" presetClass="entr" presetSubtype="3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45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410" grpId="0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0FC943-5711-4471-A384-12DA7B7F2DBA}" type="slidenum">
              <a:rPr lang="ru-RU"/>
              <a:pPr>
                <a:defRPr/>
              </a:pPr>
              <a:t>31</a:t>
            </a:fld>
            <a:endParaRPr lang="ru-RU"/>
          </a:p>
        </p:txBody>
      </p:sp>
      <p:pic>
        <p:nvPicPr>
          <p:cNvPr id="159746" name="Picture 2" descr="3B73E6FD"/>
          <p:cNvPicPr>
            <a:picLocks noChangeAspect="1" noChangeArrowheads="1"/>
          </p:cNvPicPr>
          <p:nvPr/>
        </p:nvPicPr>
        <p:blipFill>
          <a:blip r:embed="rId2">
            <a:lum bright="-12000" contrast="24000"/>
          </a:blip>
          <a:srcRect/>
          <a:stretch>
            <a:fillRect/>
          </a:stretch>
        </p:blipFill>
        <p:spPr bwMode="auto">
          <a:xfrm>
            <a:off x="381000" y="304800"/>
            <a:ext cx="8534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9747" name="Text Box 3"/>
          <p:cNvSpPr txBox="1">
            <a:spLocks noChangeArrowheads="1"/>
          </p:cNvSpPr>
          <p:nvPr/>
        </p:nvSpPr>
        <p:spPr bwMode="auto">
          <a:xfrm>
            <a:off x="2286000" y="4757738"/>
            <a:ext cx="4343400" cy="210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/>
              <a:t>Газеты нет нужней, чем эта. Не веришь? Почитай-ка сам! Она полезные советы            По ПДД даёт всем нам.</a:t>
            </a:r>
          </a:p>
          <a:p>
            <a:pPr>
              <a:spcBef>
                <a:spcPct val="50000"/>
              </a:spcBef>
            </a:pPr>
            <a:endParaRPr lang="ru-RU" sz="24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59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300"/>
                                        <p:tgtEl>
                                          <p:spTgt spid="159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9747" grpId="0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6ECBE-5541-4AE3-9A8E-EB6AB9488686}" type="slidenum">
              <a:rPr lang="ru-RU"/>
              <a:pPr>
                <a:defRPr/>
              </a:pPr>
              <a:t>32</a:t>
            </a:fld>
            <a:endParaRPr lang="ru-RU"/>
          </a:p>
        </p:txBody>
      </p:sp>
      <p:sp>
        <p:nvSpPr>
          <p:cNvPr id="162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1371600"/>
          </a:xfrm>
          <a:effectLst>
            <a:outerShdw dist="107763" dir="2700000" algn="ctr" rotWithShape="0">
              <a:schemeClr val="bg2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ru-RU" sz="6600" b="1" smtClean="0"/>
              <a:t>Статистика ДТП</a:t>
            </a:r>
          </a:p>
        </p:txBody>
      </p:sp>
      <p:sp>
        <p:nvSpPr>
          <p:cNvPr id="162819" name="AutoShape 3"/>
          <p:cNvSpPr>
            <a:spLocks noChangeArrowheads="1"/>
          </p:cNvSpPr>
          <p:nvPr/>
        </p:nvSpPr>
        <p:spPr bwMode="auto">
          <a:xfrm>
            <a:off x="914400" y="2057400"/>
            <a:ext cx="7315200" cy="35433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9999"/>
              </a:gs>
              <a:gs pos="50000">
                <a:srgbClr val="CCFFCC"/>
              </a:gs>
              <a:gs pos="100000">
                <a:srgbClr val="FF9999"/>
              </a:gs>
            </a:gsLst>
            <a:lin ang="2700000" scaled="1"/>
          </a:gradFill>
          <a:ln w="76200">
            <a:solidFill>
              <a:srgbClr val="0000FF"/>
            </a:solidFill>
            <a:round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eaLnBrk="0" hangingPunct="0">
              <a:defRPr/>
            </a:pPr>
            <a:r>
              <a:rPr lang="ru-RU" sz="3600" b="1">
                <a:solidFill>
                  <a:srgbClr val="003300"/>
                </a:solidFill>
                <a:latin typeface="Times New Roman" pitchFamily="18" charset="0"/>
              </a:rPr>
              <a:t>	В мире</a:t>
            </a:r>
            <a:r>
              <a:rPr lang="ru-RU" sz="3600">
                <a:solidFill>
                  <a:srgbClr val="003300"/>
                </a:solidFill>
                <a:latin typeface="Times New Roman" pitchFamily="18" charset="0"/>
              </a:rPr>
              <a:t> ежегодно погибают  в автокатастрофах почти </a:t>
            </a:r>
            <a:r>
              <a:rPr lang="ru-RU" sz="36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250</a:t>
            </a:r>
            <a:r>
              <a:rPr lang="ru-RU" sz="360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ru-RU" sz="36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тыс.</a:t>
            </a:r>
            <a:r>
              <a:rPr lang="ru-RU" sz="3600">
                <a:solidFill>
                  <a:srgbClr val="003300"/>
                </a:solidFill>
                <a:latin typeface="Times New Roman" pitchFamily="18" charset="0"/>
              </a:rPr>
              <a:t> человек, около </a:t>
            </a:r>
            <a:r>
              <a:rPr lang="ru-RU" sz="36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6 млн.</a:t>
            </a:r>
            <a:r>
              <a:rPr lang="ru-RU" sz="3600">
                <a:solidFill>
                  <a:srgbClr val="003300"/>
                </a:solidFill>
                <a:latin typeface="Times New Roman" pitchFamily="18" charset="0"/>
              </a:rPr>
              <a:t>   получают увечья.</a:t>
            </a:r>
          </a:p>
        </p:txBody>
      </p:sp>
      <p:pic>
        <p:nvPicPr>
          <p:cNvPr id="162820" name="Picture 4" descr="D:\Program Files\Microsoft Office\Clipart\standard\stddir1\bd07116_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24400" y="4191000"/>
            <a:ext cx="3886200" cy="2428875"/>
          </a:xfrm>
          <a:prstGeom prst="rect">
            <a:avLst/>
          </a:prstGeom>
          <a:noFill/>
          <a:effectLst>
            <a:outerShdw dist="35921" dir="2700000" algn="ctr" rotWithShape="0">
              <a:srgbClr val="808080"/>
            </a:outerShdw>
          </a:effectLst>
        </p:spPr>
      </p:pic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B2520B-3A83-46A0-BE55-D4F0DF065E92}" type="slidenum">
              <a:rPr lang="ru-RU"/>
              <a:pPr>
                <a:defRPr/>
              </a:pPr>
              <a:t>33</a:t>
            </a:fld>
            <a:endParaRPr lang="ru-RU"/>
          </a:p>
        </p:txBody>
      </p:sp>
      <p:sp>
        <p:nvSpPr>
          <p:cNvPr id="163843" name="AutoShape 3"/>
          <p:cNvSpPr>
            <a:spLocks noChangeArrowheads="1"/>
          </p:cNvSpPr>
          <p:nvPr/>
        </p:nvSpPr>
        <p:spPr bwMode="auto">
          <a:xfrm>
            <a:off x="762000" y="533400"/>
            <a:ext cx="7620000" cy="57150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CCFFFF"/>
              </a:gs>
              <a:gs pos="100000">
                <a:srgbClr val="FFFF99"/>
              </a:gs>
            </a:gsLst>
            <a:path path="shape">
              <a:fillToRect l="50000" t="50000" r="50000" b="50000"/>
            </a:path>
          </a:gradFill>
          <a:ln w="76200">
            <a:solidFill>
              <a:srgbClr val="FF0000"/>
            </a:solidFill>
            <a:round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algn="just" eaLnBrk="0" hangingPunct="0">
              <a:defRPr/>
            </a:pPr>
            <a:r>
              <a:rPr lang="ru-RU" sz="2200" b="1">
                <a:solidFill>
                  <a:srgbClr val="003300"/>
                </a:solidFill>
                <a:latin typeface="Times New Roman" pitchFamily="18" charset="0"/>
              </a:rPr>
              <a:t>В России</a:t>
            </a:r>
            <a:r>
              <a:rPr lang="ru-RU" sz="2200">
                <a:solidFill>
                  <a:srgbClr val="003300"/>
                </a:solidFill>
                <a:latin typeface="Times New Roman" pitchFamily="18" charset="0"/>
              </a:rPr>
              <a:t> за последние десять лет в результате ДТП погибли более </a:t>
            </a:r>
            <a:r>
              <a:rPr lang="ru-RU" sz="22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300 тыс.</a:t>
            </a:r>
            <a:r>
              <a:rPr lang="ru-RU" sz="2200">
                <a:solidFill>
                  <a:srgbClr val="003300"/>
                </a:solidFill>
                <a:latin typeface="Times New Roman" pitchFamily="18" charset="0"/>
              </a:rPr>
              <a:t> человек, а около </a:t>
            </a:r>
            <a:r>
              <a:rPr lang="ru-RU" sz="22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1,7</a:t>
            </a:r>
            <a:r>
              <a:rPr lang="ru-RU" sz="2200" b="1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ru-RU" sz="22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млн.</a:t>
            </a:r>
            <a:r>
              <a:rPr lang="ru-RU" sz="2200">
                <a:solidFill>
                  <a:srgbClr val="003300"/>
                </a:solidFill>
                <a:latin typeface="Times New Roman" pitchFamily="18" charset="0"/>
              </a:rPr>
              <a:t> человек получили ранения и увечья. Анализ скорбных цифр показывает, что десятилетняя война в Афганистане, унесла более чем в 20 раз меньше жизней советских людей, чем ДТП в одной России за такой же период.</a:t>
            </a:r>
          </a:p>
          <a:p>
            <a:pPr algn="just" eaLnBrk="0" hangingPunct="0">
              <a:defRPr/>
            </a:pPr>
            <a:r>
              <a:rPr lang="ru-RU" sz="2200">
                <a:solidFill>
                  <a:srgbClr val="003300"/>
                </a:solidFill>
                <a:latin typeface="Times New Roman" pitchFamily="18" charset="0"/>
              </a:rPr>
              <a:t>Особую тревогу вызывает детский дорожно-транспортный травматизм. </a:t>
            </a:r>
            <a:r>
              <a:rPr lang="ru-RU" sz="2200" u="sng">
                <a:solidFill>
                  <a:srgbClr val="003300"/>
                </a:solidFill>
                <a:latin typeface="Times New Roman" pitchFamily="18" charset="0"/>
              </a:rPr>
              <a:t>На дорогах России</a:t>
            </a:r>
            <a:r>
              <a:rPr lang="ru-RU" sz="2200">
                <a:solidFill>
                  <a:srgbClr val="003300"/>
                </a:solidFill>
                <a:latin typeface="Times New Roman" pitchFamily="18" charset="0"/>
              </a:rPr>
              <a:t> </a:t>
            </a:r>
            <a:r>
              <a:rPr lang="ru-RU" sz="2200" u="sng">
                <a:solidFill>
                  <a:srgbClr val="003300"/>
                </a:solidFill>
                <a:latin typeface="Times New Roman" pitchFamily="18" charset="0"/>
              </a:rPr>
              <a:t>ежегодно гибнут и получают увечья тысячи детей и подростков</a:t>
            </a:r>
            <a:r>
              <a:rPr lang="ru-RU" sz="2200">
                <a:solidFill>
                  <a:srgbClr val="003300"/>
                </a:solidFill>
                <a:latin typeface="Times New Roman" pitchFamily="18" charset="0"/>
              </a:rPr>
              <a:t>. Каждому седьмому пострадавшему было меньше 16 лет. Из числа погибших – </a:t>
            </a:r>
            <a:r>
              <a:rPr lang="ru-RU" sz="22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40%</a:t>
            </a:r>
            <a:r>
              <a:rPr lang="ru-RU" sz="2200">
                <a:solidFill>
                  <a:srgbClr val="003300"/>
                </a:solidFill>
                <a:latin typeface="Times New Roman" pitchFamily="18" charset="0"/>
              </a:rPr>
              <a:t> составляют дети! Из общего числа пострадавших детей </a:t>
            </a:r>
            <a:r>
              <a:rPr lang="ru-RU" sz="22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более 80%</a:t>
            </a:r>
            <a:r>
              <a:rPr lang="ru-RU" sz="2200">
                <a:solidFill>
                  <a:srgbClr val="003300"/>
                </a:solidFill>
                <a:latin typeface="Times New Roman" pitchFamily="18" charset="0"/>
              </a:rPr>
              <a:t> становятся инвалидами, численность которых увеличивается ежегодно примерно </a:t>
            </a:r>
            <a:r>
              <a:rPr lang="ru-RU" sz="22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на 3 тыс.</a:t>
            </a:r>
            <a:r>
              <a:rPr lang="ru-RU" sz="2200">
                <a:solidFill>
                  <a:srgbClr val="003300"/>
                </a:solidFill>
                <a:latin typeface="Times New Roman" pitchFamily="18" charset="0"/>
              </a:rPr>
              <a:t> человек.</a:t>
            </a:r>
          </a:p>
          <a:p>
            <a:pPr eaLnBrk="0" hangingPunct="0">
              <a:defRPr/>
            </a:pPr>
            <a:endParaRPr lang="ru-RU" sz="2200">
              <a:solidFill>
                <a:srgbClr val="003300"/>
              </a:solidFill>
              <a:latin typeface="Times New Roman" pitchFamily="18" charset="0"/>
            </a:endParaRPr>
          </a:p>
          <a:p>
            <a:pPr eaLnBrk="0" hangingPunct="0">
              <a:defRPr/>
            </a:pPr>
            <a:endParaRPr lang="ru-RU" sz="2200">
              <a:solidFill>
                <a:srgbClr val="0033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AEA142-5D00-4471-ABEE-C3D5B7B29AC8}" type="slidenum">
              <a:rPr lang="ru-RU"/>
              <a:pPr>
                <a:defRPr/>
              </a:pPr>
              <a:t>34</a:t>
            </a:fld>
            <a:endParaRPr lang="ru-RU"/>
          </a:p>
        </p:txBody>
      </p:sp>
      <p:sp>
        <p:nvSpPr>
          <p:cNvPr id="164866" name="AutoShape 2"/>
          <p:cNvSpPr>
            <a:spLocks noChangeArrowheads="1"/>
          </p:cNvSpPr>
          <p:nvPr/>
        </p:nvSpPr>
        <p:spPr bwMode="auto">
          <a:xfrm>
            <a:off x="381000" y="457200"/>
            <a:ext cx="8229600" cy="25908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CCCC"/>
              </a:gs>
              <a:gs pos="100000">
                <a:srgbClr val="00FFFF"/>
              </a:gs>
            </a:gsLst>
            <a:lin ang="18900000" scaled="1"/>
          </a:gradFill>
          <a:ln w="76200">
            <a:solidFill>
              <a:srgbClr val="CC99FF"/>
            </a:solidFill>
            <a:round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algn="just" eaLnBrk="0" hangingPunct="0">
              <a:defRPr/>
            </a:pPr>
            <a:r>
              <a:rPr lang="ru-RU" sz="2000">
                <a:solidFill>
                  <a:srgbClr val="003300"/>
                </a:solidFill>
                <a:latin typeface="Times New Roman" pitchFamily="18" charset="0"/>
              </a:rPr>
              <a:t>	На территории </a:t>
            </a:r>
            <a:r>
              <a:rPr lang="ru-RU" sz="2000" b="1">
                <a:solidFill>
                  <a:srgbClr val="003300"/>
                </a:solidFill>
                <a:latin typeface="Times New Roman" pitchFamily="18" charset="0"/>
              </a:rPr>
              <a:t>Амурской области</a:t>
            </a:r>
            <a:r>
              <a:rPr lang="ru-RU" sz="2000">
                <a:solidFill>
                  <a:srgbClr val="003300"/>
                </a:solidFill>
                <a:latin typeface="Times New Roman" pitchFamily="18" charset="0"/>
              </a:rPr>
              <a:t> за 2006 г. с участием детей произошло </a:t>
            </a:r>
            <a:r>
              <a:rPr lang="ru-RU" sz="22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173</a:t>
            </a:r>
            <a:r>
              <a:rPr lang="ru-RU" sz="2000">
                <a:solidFill>
                  <a:srgbClr val="003300"/>
                </a:solidFill>
                <a:latin typeface="Times New Roman" pitchFamily="18" charset="0"/>
              </a:rPr>
              <a:t> ДТП, при которых </a:t>
            </a:r>
            <a:r>
              <a:rPr lang="ru-RU" sz="2200" b="1">
                <a:solidFill>
                  <a:srgbClr val="FF0066"/>
                </a:solidFill>
                <a:latin typeface="Times New Roman" pitchFamily="18" charset="0"/>
              </a:rPr>
              <a:t>10</a:t>
            </a:r>
            <a:r>
              <a:rPr lang="ru-RU" sz="2200" b="1">
                <a:solidFill>
                  <a:srgbClr val="003300"/>
                </a:solidFill>
                <a:latin typeface="Times New Roman" pitchFamily="18" charset="0"/>
              </a:rPr>
              <a:t> </a:t>
            </a:r>
            <a:r>
              <a:rPr lang="ru-RU" sz="2000">
                <a:solidFill>
                  <a:srgbClr val="003300"/>
                </a:solidFill>
                <a:latin typeface="Times New Roman" pitchFamily="18" charset="0"/>
              </a:rPr>
              <a:t>детей погибло и </a:t>
            </a:r>
            <a:r>
              <a:rPr lang="ru-RU" sz="22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185</a:t>
            </a:r>
            <a:r>
              <a:rPr lang="ru-RU" sz="2000">
                <a:solidFill>
                  <a:srgbClr val="003300"/>
                </a:solidFill>
                <a:latin typeface="Times New Roman" pitchFamily="18" charset="0"/>
              </a:rPr>
              <a:t> получили ранения различной степени тяжести.</a:t>
            </a:r>
          </a:p>
          <a:p>
            <a:pPr algn="just" eaLnBrk="0" hangingPunct="0">
              <a:defRPr/>
            </a:pPr>
            <a:r>
              <a:rPr lang="ru-RU" sz="2000">
                <a:solidFill>
                  <a:srgbClr val="003300"/>
                </a:solidFill>
                <a:latin typeface="Times New Roman" pitchFamily="18" charset="0"/>
              </a:rPr>
              <a:t>Чаще всего в ДТП участвовали дети в возрасте от 12 до 16 лет.</a:t>
            </a:r>
          </a:p>
          <a:p>
            <a:pPr algn="just" eaLnBrk="0" hangingPunct="0">
              <a:defRPr/>
            </a:pPr>
            <a:r>
              <a:rPr lang="ru-RU" sz="2000">
                <a:solidFill>
                  <a:srgbClr val="003300"/>
                </a:solidFill>
                <a:latin typeface="Times New Roman" pitchFamily="18" charset="0"/>
              </a:rPr>
              <a:t>В возрасте:  	до 7 лет -  </a:t>
            </a:r>
            <a:r>
              <a:rPr lang="ru-RU" sz="2000" b="1">
                <a:solidFill>
                  <a:srgbClr val="FF0066"/>
                </a:solidFill>
                <a:latin typeface="Times New Roman" pitchFamily="18" charset="0"/>
              </a:rPr>
              <a:t>4</a:t>
            </a:r>
            <a:r>
              <a:rPr lang="ru-RU" sz="2000">
                <a:solidFill>
                  <a:srgbClr val="003300"/>
                </a:solidFill>
                <a:latin typeface="Times New Roman" pitchFamily="18" charset="0"/>
              </a:rPr>
              <a:t> погибло и </a:t>
            </a:r>
            <a:r>
              <a:rPr lang="ru-RU" sz="2000" b="1">
                <a:solidFill>
                  <a:srgbClr val="FF0066"/>
                </a:solidFill>
                <a:latin typeface="Times New Roman" pitchFamily="18" charset="0"/>
              </a:rPr>
              <a:t>39</a:t>
            </a:r>
            <a:r>
              <a:rPr lang="ru-RU" sz="2000">
                <a:solidFill>
                  <a:srgbClr val="003300"/>
                </a:solidFill>
                <a:latin typeface="Times New Roman" pitchFamily="18" charset="0"/>
              </a:rPr>
              <a:t> травмированы;</a:t>
            </a:r>
          </a:p>
          <a:p>
            <a:pPr algn="just" eaLnBrk="0" hangingPunct="0">
              <a:defRPr/>
            </a:pPr>
            <a:r>
              <a:rPr lang="ru-RU" sz="2000">
                <a:solidFill>
                  <a:srgbClr val="003300"/>
                </a:solidFill>
                <a:latin typeface="Times New Roman" pitchFamily="18" charset="0"/>
              </a:rPr>
              <a:t>		7 – 12 лет – </a:t>
            </a:r>
            <a:r>
              <a:rPr lang="ru-RU" sz="2000" b="1">
                <a:solidFill>
                  <a:srgbClr val="FF0066"/>
                </a:solidFill>
                <a:latin typeface="Times New Roman" pitchFamily="18" charset="0"/>
              </a:rPr>
              <a:t>2</a:t>
            </a:r>
            <a:r>
              <a:rPr lang="ru-RU" sz="2000">
                <a:solidFill>
                  <a:srgbClr val="003300"/>
                </a:solidFill>
                <a:latin typeface="Times New Roman" pitchFamily="18" charset="0"/>
              </a:rPr>
              <a:t> погибло и </a:t>
            </a:r>
            <a:r>
              <a:rPr lang="ru-RU" sz="2000" b="1">
                <a:solidFill>
                  <a:srgbClr val="FF0066"/>
                </a:solidFill>
                <a:latin typeface="Times New Roman" pitchFamily="18" charset="0"/>
              </a:rPr>
              <a:t>77</a:t>
            </a:r>
            <a:r>
              <a:rPr lang="ru-RU" sz="2000">
                <a:solidFill>
                  <a:srgbClr val="003300"/>
                </a:solidFill>
                <a:latin typeface="Times New Roman" pitchFamily="18" charset="0"/>
              </a:rPr>
              <a:t> травмированы;</a:t>
            </a:r>
          </a:p>
          <a:p>
            <a:pPr algn="just" eaLnBrk="0" hangingPunct="0">
              <a:defRPr/>
            </a:pPr>
            <a:r>
              <a:rPr lang="ru-RU" sz="2000">
                <a:solidFill>
                  <a:srgbClr val="003300"/>
                </a:solidFill>
                <a:latin typeface="Times New Roman" pitchFamily="18" charset="0"/>
              </a:rPr>
              <a:t>     		12 – 16 лет – </a:t>
            </a:r>
            <a:r>
              <a:rPr lang="ru-RU" sz="2000" b="1">
                <a:solidFill>
                  <a:srgbClr val="FF0066"/>
                </a:solidFill>
                <a:latin typeface="Times New Roman" pitchFamily="18" charset="0"/>
              </a:rPr>
              <a:t>4</a:t>
            </a:r>
            <a:r>
              <a:rPr lang="ru-RU" sz="2000">
                <a:solidFill>
                  <a:srgbClr val="003300"/>
                </a:solidFill>
                <a:latin typeface="Times New Roman" pitchFamily="18" charset="0"/>
              </a:rPr>
              <a:t> погибло и </a:t>
            </a:r>
            <a:r>
              <a:rPr lang="ru-RU" sz="2000" b="1">
                <a:solidFill>
                  <a:srgbClr val="FF0066"/>
                </a:solidFill>
                <a:latin typeface="Times New Roman" pitchFamily="18" charset="0"/>
              </a:rPr>
              <a:t>69</a:t>
            </a:r>
            <a:r>
              <a:rPr lang="ru-RU" sz="2000">
                <a:solidFill>
                  <a:srgbClr val="003300"/>
                </a:solidFill>
                <a:latin typeface="Times New Roman" pitchFamily="18" charset="0"/>
              </a:rPr>
              <a:t> травмированы.</a:t>
            </a:r>
          </a:p>
        </p:txBody>
      </p:sp>
      <p:sp>
        <p:nvSpPr>
          <p:cNvPr id="164867" name="AutoShape 3"/>
          <p:cNvSpPr>
            <a:spLocks noChangeArrowheads="1"/>
          </p:cNvSpPr>
          <p:nvPr/>
        </p:nvSpPr>
        <p:spPr bwMode="auto">
          <a:xfrm>
            <a:off x="228600" y="3505200"/>
            <a:ext cx="8572500" cy="27813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CC99"/>
              </a:gs>
              <a:gs pos="50000">
                <a:srgbClr val="CCFF99"/>
              </a:gs>
              <a:gs pos="100000">
                <a:srgbClr val="FFCC99"/>
              </a:gs>
            </a:gsLst>
            <a:lin ang="0" scaled="1"/>
          </a:gradFill>
          <a:ln w="76200">
            <a:solidFill>
              <a:srgbClr val="339966"/>
            </a:solidFill>
            <a:round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algn="just" eaLnBrk="0" hangingPunct="0">
              <a:defRPr/>
            </a:pPr>
            <a:r>
              <a:rPr lang="ru-RU" sz="2000">
                <a:solidFill>
                  <a:srgbClr val="003300"/>
                </a:solidFill>
                <a:latin typeface="Times New Roman" pitchFamily="18" charset="0"/>
              </a:rPr>
              <a:t>	На территории </a:t>
            </a:r>
            <a:r>
              <a:rPr lang="ru-RU" sz="2000" b="1">
                <a:solidFill>
                  <a:srgbClr val="003300"/>
                </a:solidFill>
                <a:latin typeface="Times New Roman" pitchFamily="18" charset="0"/>
              </a:rPr>
              <a:t>Ромненского района</a:t>
            </a:r>
            <a:r>
              <a:rPr lang="ru-RU" sz="2000">
                <a:solidFill>
                  <a:srgbClr val="003300"/>
                </a:solidFill>
                <a:latin typeface="Times New Roman" pitchFamily="18" charset="0"/>
              </a:rPr>
              <a:t> за 2006 г. совершено </a:t>
            </a:r>
            <a:r>
              <a:rPr lang="ru-RU" sz="2000" b="1">
                <a:solidFill>
                  <a:srgbClr val="FF0066"/>
                </a:solidFill>
                <a:latin typeface="Times New Roman" pitchFamily="18" charset="0"/>
              </a:rPr>
              <a:t>49</a:t>
            </a:r>
            <a:r>
              <a:rPr lang="ru-RU" sz="2000">
                <a:solidFill>
                  <a:srgbClr val="003300"/>
                </a:solidFill>
                <a:latin typeface="Times New Roman" pitchFamily="18" charset="0"/>
              </a:rPr>
              <a:t> ДТП, в которых пострадали </a:t>
            </a:r>
            <a:r>
              <a:rPr lang="ru-RU" sz="2000" b="1">
                <a:solidFill>
                  <a:srgbClr val="FF0066"/>
                </a:solidFill>
                <a:latin typeface="Times New Roman" pitchFamily="18" charset="0"/>
              </a:rPr>
              <a:t>17</a:t>
            </a:r>
            <a:r>
              <a:rPr lang="ru-RU" sz="2000" b="1">
                <a:solidFill>
                  <a:srgbClr val="003300"/>
                </a:solidFill>
                <a:latin typeface="Times New Roman" pitchFamily="18" charset="0"/>
              </a:rPr>
              <a:t> </a:t>
            </a:r>
            <a:r>
              <a:rPr lang="ru-RU" sz="2000">
                <a:solidFill>
                  <a:srgbClr val="003300"/>
                </a:solidFill>
                <a:latin typeface="Times New Roman" pitchFamily="18" charset="0"/>
              </a:rPr>
              <a:t>человек, погибло </a:t>
            </a:r>
            <a:r>
              <a:rPr lang="ru-RU" sz="2000" b="1">
                <a:solidFill>
                  <a:srgbClr val="FF0066"/>
                </a:solidFill>
                <a:latin typeface="Times New Roman" pitchFamily="18" charset="0"/>
              </a:rPr>
              <a:t>2</a:t>
            </a:r>
            <a:r>
              <a:rPr lang="ru-RU" sz="2000">
                <a:solidFill>
                  <a:srgbClr val="003300"/>
                </a:solidFill>
                <a:latin typeface="Times New Roman" pitchFamily="18" charset="0"/>
              </a:rPr>
              <a:t> человека.</a:t>
            </a:r>
          </a:p>
          <a:p>
            <a:pPr algn="just" eaLnBrk="0" hangingPunct="0">
              <a:defRPr/>
            </a:pPr>
            <a:r>
              <a:rPr lang="ru-RU" sz="2000">
                <a:solidFill>
                  <a:srgbClr val="003300"/>
                </a:solidFill>
                <a:latin typeface="Times New Roman" pitchFamily="18" charset="0"/>
              </a:rPr>
              <a:t>Сотрудниками ГИБДД задержано водителей, управляющих в состоянии алкогольного опьянения – </a:t>
            </a:r>
            <a:r>
              <a:rPr lang="ru-RU" sz="2000" b="1">
                <a:solidFill>
                  <a:srgbClr val="FF0066"/>
                </a:solidFill>
                <a:latin typeface="Times New Roman" pitchFamily="18" charset="0"/>
              </a:rPr>
              <a:t>84</a:t>
            </a:r>
            <a:r>
              <a:rPr lang="ru-RU" sz="2000" b="1">
                <a:solidFill>
                  <a:srgbClr val="003300"/>
                </a:solidFill>
                <a:latin typeface="Times New Roman" pitchFamily="18" charset="0"/>
              </a:rPr>
              <a:t> </a:t>
            </a:r>
            <a:r>
              <a:rPr lang="ru-RU" sz="2000">
                <a:solidFill>
                  <a:srgbClr val="003300"/>
                </a:solidFill>
                <a:latin typeface="Times New Roman" pitchFamily="18" charset="0"/>
              </a:rPr>
              <a:t>человека, за отказ от медицинского освидетельствования – </a:t>
            </a:r>
            <a:r>
              <a:rPr lang="ru-RU" sz="2000" b="1">
                <a:solidFill>
                  <a:srgbClr val="FF0066"/>
                </a:solidFill>
                <a:latin typeface="Times New Roman" pitchFamily="18" charset="0"/>
              </a:rPr>
              <a:t>24</a:t>
            </a:r>
            <a:r>
              <a:rPr lang="ru-RU" sz="2000">
                <a:solidFill>
                  <a:srgbClr val="003300"/>
                </a:solidFill>
                <a:latin typeface="Times New Roman" pitchFamily="18" charset="0"/>
              </a:rPr>
              <a:t>, управляющими транспортными средствами и не имеющими права управления – </a:t>
            </a:r>
            <a:r>
              <a:rPr lang="ru-RU" sz="2000" b="1">
                <a:solidFill>
                  <a:srgbClr val="FF0066"/>
                </a:solidFill>
                <a:latin typeface="Times New Roman" pitchFamily="18" charset="0"/>
              </a:rPr>
              <a:t>116</a:t>
            </a:r>
            <a:r>
              <a:rPr lang="ru-RU" sz="2000">
                <a:solidFill>
                  <a:srgbClr val="003300"/>
                </a:solidFill>
                <a:latin typeface="Times New Roman" pitchFamily="18" charset="0"/>
              </a:rPr>
              <a:t>, нарушителей скоростного режима – </a:t>
            </a:r>
            <a:r>
              <a:rPr lang="ru-RU" sz="2000" b="1">
                <a:solidFill>
                  <a:srgbClr val="FF0066"/>
                </a:solidFill>
                <a:latin typeface="Times New Roman" pitchFamily="18" charset="0"/>
              </a:rPr>
              <a:t>589</a:t>
            </a:r>
            <a:r>
              <a:rPr lang="ru-RU" sz="2000">
                <a:solidFill>
                  <a:srgbClr val="003300"/>
                </a:solidFill>
                <a:latin typeface="Times New Roman" pitchFamily="18" charset="0"/>
              </a:rPr>
              <a:t>, нарушений ПДД пешеходами – </a:t>
            </a:r>
            <a:r>
              <a:rPr lang="ru-RU" sz="2000" b="1">
                <a:solidFill>
                  <a:srgbClr val="FF0066"/>
                </a:solidFill>
                <a:latin typeface="Times New Roman" pitchFamily="18" charset="0"/>
              </a:rPr>
              <a:t>162</a:t>
            </a:r>
            <a:r>
              <a:rPr lang="ru-RU" sz="2000">
                <a:solidFill>
                  <a:srgbClr val="003300"/>
                </a:solidFill>
                <a:latin typeface="Times New Roman" pitchFamily="18" charset="0"/>
              </a:rPr>
              <a:t> человека.</a:t>
            </a:r>
          </a:p>
          <a:p>
            <a:pPr algn="just" eaLnBrk="0" hangingPunct="0">
              <a:defRPr/>
            </a:pPr>
            <a:r>
              <a:rPr lang="ru-RU" sz="2000">
                <a:solidFill>
                  <a:srgbClr val="003300"/>
                </a:solidFill>
                <a:latin typeface="Times New Roman" pitchFamily="18" charset="0"/>
              </a:rPr>
              <a:t>	Сумма наложенных штрафов составила – </a:t>
            </a:r>
            <a:r>
              <a:rPr lang="ru-RU" sz="2000" b="1">
                <a:solidFill>
                  <a:srgbClr val="FF0066"/>
                </a:solidFill>
                <a:latin typeface="Times New Roman" pitchFamily="18" charset="0"/>
              </a:rPr>
              <a:t>206900</a:t>
            </a:r>
            <a:r>
              <a:rPr lang="ru-RU" sz="2000">
                <a:solidFill>
                  <a:srgbClr val="003300"/>
                </a:solidFill>
                <a:latin typeface="Times New Roman" pitchFamily="18" charset="0"/>
              </a:rPr>
              <a:t> руб.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3</a:t>
            </a:r>
            <a:endParaRPr lang="ru-RU" dirty="0"/>
          </a:p>
        </p:txBody>
      </p:sp>
      <p:pic>
        <p:nvPicPr>
          <p:cNvPr id="148482" name="Picture 2" descr="D:\DOCUME~1\C9A4~1\LOCALS~1\Temp\\msotw9_temp0.jpg"/>
          <p:cNvPicPr>
            <a:picLocks noChangeAspect="1" noChangeArrowheads="1"/>
          </p:cNvPicPr>
          <p:nvPr/>
        </p:nvPicPr>
        <p:blipFill>
          <a:blip r:embed="rId2">
            <a:lum bright="-6000" contrast="30000"/>
          </a:blip>
          <a:srcRect/>
          <a:stretch>
            <a:fillRect/>
          </a:stretch>
        </p:blipFill>
        <p:spPr bwMode="auto">
          <a:xfrm>
            <a:off x="457200" y="1219200"/>
            <a:ext cx="8229600" cy="4826000"/>
          </a:xfrm>
          <a:prstGeom prst="rect">
            <a:avLst/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</p:pic>
      <p:sp>
        <p:nvSpPr>
          <p:cNvPr id="148483" name="Text Box 3"/>
          <p:cNvSpPr txBox="1">
            <a:spLocks noChangeArrowheads="1"/>
          </p:cNvSpPr>
          <p:nvPr/>
        </p:nvSpPr>
        <p:spPr bwMode="auto">
          <a:xfrm>
            <a:off x="457200" y="304800"/>
            <a:ext cx="822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/>
              <a:t>Какой велосипедист подаёт сигнал поворота направо?</a:t>
            </a:r>
          </a:p>
        </p:txBody>
      </p:sp>
      <p:sp>
        <p:nvSpPr>
          <p:cNvPr id="148484" name="Oval 4"/>
          <p:cNvSpPr>
            <a:spLocks noChangeArrowheads="1"/>
          </p:cNvSpPr>
          <p:nvPr/>
        </p:nvSpPr>
        <p:spPr bwMode="auto">
          <a:xfrm>
            <a:off x="1905000" y="5943600"/>
            <a:ext cx="609600" cy="609600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/>
              <a:t>а</a:t>
            </a:r>
          </a:p>
        </p:txBody>
      </p:sp>
      <p:sp>
        <p:nvSpPr>
          <p:cNvPr id="148485" name="Oval 5"/>
          <p:cNvSpPr>
            <a:spLocks noChangeArrowheads="1"/>
          </p:cNvSpPr>
          <p:nvPr/>
        </p:nvSpPr>
        <p:spPr bwMode="auto">
          <a:xfrm>
            <a:off x="6400800" y="5943600"/>
            <a:ext cx="609600" cy="609600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/>
              <a:t>в</a:t>
            </a:r>
          </a:p>
        </p:txBody>
      </p:sp>
      <p:sp>
        <p:nvSpPr>
          <p:cNvPr id="148486" name="Oval 6"/>
          <p:cNvSpPr>
            <a:spLocks noChangeArrowheads="1"/>
          </p:cNvSpPr>
          <p:nvPr/>
        </p:nvSpPr>
        <p:spPr bwMode="auto">
          <a:xfrm>
            <a:off x="4191000" y="5943600"/>
            <a:ext cx="609600" cy="609600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/>
              <a:t>б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84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84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48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8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8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84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84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8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8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483" grpId="0" autoUpdateAnimBg="0"/>
      <p:bldP spid="148484" grpId="0" animBg="1" autoUpdateAnimBg="0"/>
      <p:bldP spid="148485" grpId="0" animBg="1" autoUpdateAnimBg="0"/>
      <p:bldP spid="148486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4</a:t>
            </a:r>
            <a:endParaRPr lang="ru-RU" dirty="0"/>
          </a:p>
        </p:txBody>
      </p:sp>
      <p:pic>
        <p:nvPicPr>
          <p:cNvPr id="113668" name="Picture 4" descr="D:\DOCUME~1\C9A4~1\LOCALS~1\Temp\\msotw9_temp0.jpg"/>
          <p:cNvPicPr>
            <a:picLocks noChangeAspect="1" noChangeArrowheads="1"/>
          </p:cNvPicPr>
          <p:nvPr/>
        </p:nvPicPr>
        <p:blipFill>
          <a:blip r:embed="rId2">
            <a:lum bright="-6000" contrast="30000"/>
          </a:blip>
          <a:srcRect/>
          <a:stretch>
            <a:fillRect/>
          </a:stretch>
        </p:blipFill>
        <p:spPr bwMode="auto">
          <a:xfrm>
            <a:off x="685800" y="1447800"/>
            <a:ext cx="7772400" cy="4706938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</p:pic>
      <p:sp>
        <p:nvSpPr>
          <p:cNvPr id="113670" name="Text Box 6"/>
          <p:cNvSpPr txBox="1">
            <a:spLocks noChangeArrowheads="1"/>
          </p:cNvSpPr>
          <p:nvPr/>
        </p:nvSpPr>
        <p:spPr bwMode="auto">
          <a:xfrm>
            <a:off x="457200" y="304800"/>
            <a:ext cx="82296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/>
              <a:t>Выберите из предложенных дорожных знаков те, которые введены в действие 1 января 2006 г.</a:t>
            </a:r>
          </a:p>
        </p:txBody>
      </p:sp>
      <p:sp>
        <p:nvSpPr>
          <p:cNvPr id="20484" name="Text Box 9"/>
          <p:cNvSpPr txBox="1">
            <a:spLocks noChangeArrowheads="1"/>
          </p:cNvSpPr>
          <p:nvPr/>
        </p:nvSpPr>
        <p:spPr bwMode="auto">
          <a:xfrm>
            <a:off x="1752600" y="1676400"/>
            <a:ext cx="304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chemeClr val="bg2"/>
                </a:solidFill>
              </a:rPr>
              <a:t>1</a:t>
            </a:r>
          </a:p>
        </p:txBody>
      </p:sp>
      <p:sp>
        <p:nvSpPr>
          <p:cNvPr id="20485" name="Text Box 10"/>
          <p:cNvSpPr txBox="1">
            <a:spLocks noChangeArrowheads="1"/>
          </p:cNvSpPr>
          <p:nvPr/>
        </p:nvSpPr>
        <p:spPr bwMode="auto">
          <a:xfrm>
            <a:off x="3276600" y="1676400"/>
            <a:ext cx="304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chemeClr val="bg2"/>
                </a:solidFill>
              </a:rPr>
              <a:t>2</a:t>
            </a:r>
          </a:p>
        </p:txBody>
      </p:sp>
      <p:sp>
        <p:nvSpPr>
          <p:cNvPr id="20486" name="Text Box 11"/>
          <p:cNvSpPr txBox="1">
            <a:spLocks noChangeArrowheads="1"/>
          </p:cNvSpPr>
          <p:nvPr/>
        </p:nvSpPr>
        <p:spPr bwMode="auto">
          <a:xfrm>
            <a:off x="4876800" y="1676400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chemeClr val="bg2"/>
                </a:solidFill>
              </a:rPr>
              <a:t>3</a:t>
            </a:r>
          </a:p>
        </p:txBody>
      </p:sp>
      <p:sp>
        <p:nvSpPr>
          <p:cNvPr id="20487" name="Text Box 12"/>
          <p:cNvSpPr txBox="1">
            <a:spLocks noChangeArrowheads="1"/>
          </p:cNvSpPr>
          <p:nvPr/>
        </p:nvSpPr>
        <p:spPr bwMode="auto">
          <a:xfrm>
            <a:off x="6248400" y="1676400"/>
            <a:ext cx="304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chemeClr val="bg2"/>
                </a:solidFill>
              </a:rPr>
              <a:t>4</a:t>
            </a:r>
          </a:p>
        </p:txBody>
      </p:sp>
      <p:sp>
        <p:nvSpPr>
          <p:cNvPr id="20488" name="Text Box 13"/>
          <p:cNvSpPr txBox="1">
            <a:spLocks noChangeArrowheads="1"/>
          </p:cNvSpPr>
          <p:nvPr/>
        </p:nvSpPr>
        <p:spPr bwMode="auto">
          <a:xfrm>
            <a:off x="7467600" y="1676400"/>
            <a:ext cx="457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chemeClr val="bg2"/>
                </a:solidFill>
              </a:rPr>
              <a:t>5</a:t>
            </a:r>
          </a:p>
        </p:txBody>
      </p:sp>
      <p:sp>
        <p:nvSpPr>
          <p:cNvPr id="20489" name="Text Box 16"/>
          <p:cNvSpPr txBox="1">
            <a:spLocks noChangeArrowheads="1"/>
          </p:cNvSpPr>
          <p:nvPr/>
        </p:nvSpPr>
        <p:spPr bwMode="auto">
          <a:xfrm>
            <a:off x="1676400" y="2895600"/>
            <a:ext cx="457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chemeClr val="bg2"/>
                </a:solidFill>
              </a:rPr>
              <a:t>6</a:t>
            </a:r>
          </a:p>
        </p:txBody>
      </p:sp>
      <p:sp>
        <p:nvSpPr>
          <p:cNvPr id="20490" name="Text Box 17"/>
          <p:cNvSpPr txBox="1">
            <a:spLocks noChangeArrowheads="1"/>
          </p:cNvSpPr>
          <p:nvPr/>
        </p:nvSpPr>
        <p:spPr bwMode="auto">
          <a:xfrm>
            <a:off x="3124200" y="2895600"/>
            <a:ext cx="457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chemeClr val="bg2"/>
                </a:solidFill>
              </a:rPr>
              <a:t>7</a:t>
            </a:r>
          </a:p>
        </p:txBody>
      </p:sp>
      <p:sp>
        <p:nvSpPr>
          <p:cNvPr id="20491" name="Text Box 18"/>
          <p:cNvSpPr txBox="1">
            <a:spLocks noChangeArrowheads="1"/>
          </p:cNvSpPr>
          <p:nvPr/>
        </p:nvSpPr>
        <p:spPr bwMode="auto">
          <a:xfrm>
            <a:off x="4648200" y="2895600"/>
            <a:ext cx="457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chemeClr val="bg2"/>
                </a:solidFill>
              </a:rPr>
              <a:t>8</a:t>
            </a:r>
          </a:p>
        </p:txBody>
      </p:sp>
      <p:sp>
        <p:nvSpPr>
          <p:cNvPr id="20492" name="Text Box 19"/>
          <p:cNvSpPr txBox="1">
            <a:spLocks noChangeArrowheads="1"/>
          </p:cNvSpPr>
          <p:nvPr/>
        </p:nvSpPr>
        <p:spPr bwMode="auto">
          <a:xfrm>
            <a:off x="6324600" y="2895600"/>
            <a:ext cx="457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chemeClr val="bg2"/>
                </a:solidFill>
              </a:rPr>
              <a:t>9</a:t>
            </a:r>
          </a:p>
        </p:txBody>
      </p:sp>
      <p:sp>
        <p:nvSpPr>
          <p:cNvPr id="20493" name="Text Box 20"/>
          <p:cNvSpPr txBox="1">
            <a:spLocks noChangeArrowheads="1"/>
          </p:cNvSpPr>
          <p:nvPr/>
        </p:nvSpPr>
        <p:spPr bwMode="auto">
          <a:xfrm>
            <a:off x="7543800" y="2895600"/>
            <a:ext cx="609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chemeClr val="bg2"/>
                </a:solidFill>
              </a:rPr>
              <a:t>10</a:t>
            </a:r>
          </a:p>
        </p:txBody>
      </p:sp>
      <p:sp>
        <p:nvSpPr>
          <p:cNvPr id="20494" name="Text Box 21"/>
          <p:cNvSpPr txBox="1">
            <a:spLocks noChangeArrowheads="1"/>
          </p:cNvSpPr>
          <p:nvPr/>
        </p:nvSpPr>
        <p:spPr bwMode="auto">
          <a:xfrm>
            <a:off x="1295400" y="5486400"/>
            <a:ext cx="609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chemeClr val="bg2"/>
                </a:solidFill>
              </a:rPr>
              <a:t>11</a:t>
            </a:r>
          </a:p>
        </p:txBody>
      </p:sp>
      <p:sp>
        <p:nvSpPr>
          <p:cNvPr id="20495" name="Text Box 22"/>
          <p:cNvSpPr txBox="1">
            <a:spLocks noChangeArrowheads="1"/>
          </p:cNvSpPr>
          <p:nvPr/>
        </p:nvSpPr>
        <p:spPr bwMode="auto">
          <a:xfrm>
            <a:off x="2514600" y="5486400"/>
            <a:ext cx="609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chemeClr val="bg2"/>
                </a:solidFill>
              </a:rPr>
              <a:t>12</a:t>
            </a:r>
          </a:p>
        </p:txBody>
      </p:sp>
      <p:sp>
        <p:nvSpPr>
          <p:cNvPr id="20496" name="Text Box 23"/>
          <p:cNvSpPr txBox="1">
            <a:spLocks noChangeArrowheads="1"/>
          </p:cNvSpPr>
          <p:nvPr/>
        </p:nvSpPr>
        <p:spPr bwMode="auto">
          <a:xfrm>
            <a:off x="3733800" y="5486400"/>
            <a:ext cx="609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chemeClr val="bg2"/>
                </a:solidFill>
              </a:rPr>
              <a:t>13</a:t>
            </a:r>
          </a:p>
        </p:txBody>
      </p:sp>
      <p:sp>
        <p:nvSpPr>
          <p:cNvPr id="20497" name="Text Box 24"/>
          <p:cNvSpPr txBox="1">
            <a:spLocks noChangeArrowheads="1"/>
          </p:cNvSpPr>
          <p:nvPr/>
        </p:nvSpPr>
        <p:spPr bwMode="auto">
          <a:xfrm>
            <a:off x="5562600" y="4724400"/>
            <a:ext cx="533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chemeClr val="bg2"/>
                </a:solidFill>
              </a:rPr>
              <a:t>14</a:t>
            </a:r>
          </a:p>
        </p:txBody>
      </p:sp>
      <p:sp>
        <p:nvSpPr>
          <p:cNvPr id="20498" name="Text Box 25"/>
          <p:cNvSpPr txBox="1">
            <a:spLocks noChangeArrowheads="1"/>
          </p:cNvSpPr>
          <p:nvPr/>
        </p:nvSpPr>
        <p:spPr bwMode="auto">
          <a:xfrm>
            <a:off x="7620000" y="5486400"/>
            <a:ext cx="609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chemeClr val="bg2"/>
                </a:solidFill>
              </a:rPr>
              <a:t>15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3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500"/>
                                        <p:tgtEl>
                                          <p:spTgt spid="113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70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149506" name="Rectangle 4098"/>
          <p:cNvSpPr>
            <a:spLocks noChangeArrowheads="1"/>
          </p:cNvSpPr>
          <p:nvPr/>
        </p:nvSpPr>
        <p:spPr bwMode="auto">
          <a:xfrm>
            <a:off x="533400" y="609600"/>
            <a:ext cx="419100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4000" b="1"/>
              <a:t>Этот дорожный знак обозначает:</a:t>
            </a:r>
          </a:p>
        </p:txBody>
      </p:sp>
      <p:pic>
        <p:nvPicPr>
          <p:cNvPr id="149507" name="Picture 4099" descr="D:\DOCUME~1\C9A4~1\LOCALS~1\Temp\\msotw9_temp0.jpg"/>
          <p:cNvPicPr>
            <a:picLocks noChangeAspect="1" noChangeArrowheads="1"/>
          </p:cNvPicPr>
          <p:nvPr/>
        </p:nvPicPr>
        <p:blipFill>
          <a:blip r:embed="rId2">
            <a:lum bright="-12000" contrast="48000"/>
          </a:blip>
          <a:srcRect/>
          <a:stretch>
            <a:fillRect/>
          </a:stretch>
        </p:blipFill>
        <p:spPr bwMode="auto">
          <a:xfrm>
            <a:off x="5105400" y="304800"/>
            <a:ext cx="3733800" cy="340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9508" name="Text Box 4100"/>
          <p:cNvSpPr txBox="1">
            <a:spLocks noChangeArrowheads="1"/>
          </p:cNvSpPr>
          <p:nvPr/>
        </p:nvSpPr>
        <p:spPr bwMode="auto">
          <a:xfrm>
            <a:off x="357188" y="3857625"/>
            <a:ext cx="8382000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400" b="1"/>
              <a:t>а)</a:t>
            </a:r>
            <a:r>
              <a:rPr lang="ru-RU" sz="2400"/>
              <a:t>   участок дороги, не имеющий тротуара или пешеходной дорожки;</a:t>
            </a:r>
          </a:p>
          <a:p>
            <a:pPr>
              <a:spcBef>
                <a:spcPct val="50000"/>
              </a:spcBef>
              <a:defRPr/>
            </a:pPr>
            <a:r>
              <a:rPr lang="ru-RU" sz="2400" b="1"/>
              <a:t>б)</a:t>
            </a:r>
            <a:r>
              <a:rPr lang="ru-RU" sz="2400"/>
              <a:t>   участок дороги, на котором впереди имеется пешеходный переход;</a:t>
            </a:r>
          </a:p>
          <a:p>
            <a:pPr>
              <a:spcBef>
                <a:spcPct val="50000"/>
              </a:spcBef>
              <a:defRPr/>
            </a:pPr>
            <a:r>
              <a:rPr lang="ru-RU" sz="2400" b="1"/>
              <a:t>в)</a:t>
            </a:r>
            <a:r>
              <a:rPr lang="ru-RU" sz="2400"/>
              <a:t>   участок дороги, на котором имеется тротуар или пешеходная дорожка.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149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5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500"/>
                                        <p:tgtEl>
                                          <p:spTgt spid="149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49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506" grpId="0" autoUpdateAnimBg="0"/>
      <p:bldP spid="149508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150530" name="Text Box 1026"/>
          <p:cNvSpPr txBox="1">
            <a:spLocks noChangeArrowheads="1"/>
          </p:cNvSpPr>
          <p:nvPr/>
        </p:nvSpPr>
        <p:spPr bwMode="auto">
          <a:xfrm>
            <a:off x="228600" y="533400"/>
            <a:ext cx="8610600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3200"/>
              <a:t>При достижении какого минимального возраста разрешается перевозить детей на переднем сиденье легкового автомобиля без специального детского сиденья?</a:t>
            </a:r>
          </a:p>
        </p:txBody>
      </p:sp>
      <p:sp>
        <p:nvSpPr>
          <p:cNvPr id="150532" name="Text Box 1028"/>
          <p:cNvSpPr txBox="1">
            <a:spLocks noChangeArrowheads="1"/>
          </p:cNvSpPr>
          <p:nvPr/>
        </p:nvSpPr>
        <p:spPr bwMode="auto">
          <a:xfrm>
            <a:off x="762000" y="3352800"/>
            <a:ext cx="2209800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AutoNum type="arabicPeriod"/>
              <a:defRPr/>
            </a:pPr>
            <a:r>
              <a:rPr lang="ru-RU" sz="2400"/>
              <a:t>  8 лет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  <a:defRPr/>
            </a:pPr>
            <a:r>
              <a:rPr lang="ru-RU" sz="2400"/>
              <a:t>  10 лет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  <a:defRPr/>
            </a:pPr>
            <a:r>
              <a:rPr lang="ru-RU" sz="2400"/>
              <a:t>  12 лет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  <a:defRPr/>
            </a:pPr>
            <a:r>
              <a:rPr lang="ru-RU" sz="2400"/>
              <a:t>  14 лет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  <a:defRPr/>
            </a:pPr>
            <a:r>
              <a:rPr lang="ru-RU" sz="2400"/>
              <a:t>  16 лет</a:t>
            </a:r>
          </a:p>
        </p:txBody>
      </p:sp>
      <p:pic>
        <p:nvPicPr>
          <p:cNvPr id="150533" name="Picture 1029" descr="D:\DOCUME~1\C9A4~1\LOCALS~1\Temp\\msotw9_temp0.jpg"/>
          <p:cNvPicPr>
            <a:picLocks noChangeAspect="1" noChangeArrowheads="1"/>
          </p:cNvPicPr>
          <p:nvPr/>
        </p:nvPicPr>
        <p:blipFill>
          <a:blip r:embed="rId2">
            <a:lum bright="-12000" contrast="30000"/>
          </a:blip>
          <a:srcRect/>
          <a:stretch>
            <a:fillRect/>
          </a:stretch>
        </p:blipFill>
        <p:spPr bwMode="auto">
          <a:xfrm>
            <a:off x="3429000" y="2978150"/>
            <a:ext cx="5181600" cy="34210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0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1" dur="500"/>
                                        <p:tgtEl>
                                          <p:spTgt spid="150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32" fill="hold" grpId="0" nodeType="afterEffect">
                                  <p:stCondLst>
                                    <p:cond delay="200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300"/>
                                        <p:tgtEl>
                                          <p:spTgt spid="150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530" grpId="0" autoUpdateAnimBg="0"/>
      <p:bldP spid="150532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7</a:t>
            </a:r>
            <a:endParaRPr lang="ru-RU" dirty="0"/>
          </a:p>
        </p:txBody>
      </p:sp>
      <p:pic>
        <p:nvPicPr>
          <p:cNvPr id="151554" name="Picture 2" descr="D:\DOCUME~1\C9A4~1\LOCALS~1\Temp\\msotw9_temp0.jpg"/>
          <p:cNvPicPr>
            <a:picLocks noChangeAspect="1" noChangeArrowheads="1"/>
          </p:cNvPicPr>
          <p:nvPr/>
        </p:nvPicPr>
        <p:blipFill>
          <a:blip r:embed="rId2">
            <a:lum bright="-12000" contrast="48000"/>
          </a:blip>
          <a:srcRect/>
          <a:stretch>
            <a:fillRect/>
          </a:stretch>
        </p:blipFill>
        <p:spPr bwMode="auto">
          <a:xfrm>
            <a:off x="533400" y="1295400"/>
            <a:ext cx="4114800" cy="5181600"/>
          </a:xfrm>
          <a:prstGeom prst="rect">
            <a:avLst/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</p:pic>
      <p:sp>
        <p:nvSpPr>
          <p:cNvPr id="151555" name="Text Box 3"/>
          <p:cNvSpPr txBox="1">
            <a:spLocks noChangeArrowheads="1"/>
          </p:cNvSpPr>
          <p:nvPr/>
        </p:nvSpPr>
        <p:spPr bwMode="auto">
          <a:xfrm>
            <a:off x="457200" y="457200"/>
            <a:ext cx="8686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3200" b="1"/>
              <a:t>Какой сигнал подаёт регулировщик?</a:t>
            </a:r>
          </a:p>
        </p:txBody>
      </p:sp>
      <p:sp>
        <p:nvSpPr>
          <p:cNvPr id="151556" name="Text Box 4"/>
          <p:cNvSpPr txBox="1">
            <a:spLocks noChangeArrowheads="1"/>
          </p:cNvSpPr>
          <p:nvPr/>
        </p:nvSpPr>
        <p:spPr bwMode="auto">
          <a:xfrm>
            <a:off x="5029200" y="1447800"/>
            <a:ext cx="3810000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/>
              <a:t>а)</a:t>
            </a:r>
            <a:r>
              <a:rPr lang="ru-RU" sz="2400"/>
              <a:t>   движение пешеходам запрещено;</a:t>
            </a:r>
          </a:p>
          <a:p>
            <a:pPr>
              <a:spcBef>
                <a:spcPct val="50000"/>
              </a:spcBef>
            </a:pPr>
            <a:r>
              <a:rPr lang="ru-RU" sz="2400" b="1"/>
              <a:t>б)</a:t>
            </a:r>
            <a:r>
              <a:rPr lang="ru-RU" sz="2400"/>
              <a:t>   пешеходам разрешено переходить проезжую часть со стороны правого и левого бока регулировщика;</a:t>
            </a:r>
          </a:p>
          <a:p>
            <a:pPr>
              <a:spcBef>
                <a:spcPct val="50000"/>
              </a:spcBef>
            </a:pPr>
            <a:r>
              <a:rPr lang="ru-RU" sz="2400" b="1"/>
              <a:t>в)</a:t>
            </a:r>
            <a:r>
              <a:rPr lang="ru-RU" sz="2400"/>
              <a:t>   пешеходам разрешено переходить проезжую часть за спиной регулировщика</a:t>
            </a:r>
            <a:r>
              <a:rPr lang="ru-RU" sz="2400" i="1"/>
              <a:t>.</a:t>
            </a:r>
            <a:r>
              <a:rPr lang="ru-RU" sz="2400"/>
              <a:t>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151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15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15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51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555" grpId="0" autoUpdateAnimBg="0"/>
      <p:bldP spid="151556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8</a:t>
            </a:r>
            <a:endParaRPr lang="ru-RU" dirty="0"/>
          </a:p>
        </p:txBody>
      </p:sp>
      <p:pic>
        <p:nvPicPr>
          <p:cNvPr id="152578" name="Picture 2" descr="D:\DOCUME~1\C9A4~1\LOCALS~1\Temp\\msotw9_temp0.jpg"/>
          <p:cNvPicPr>
            <a:picLocks noChangeAspect="1" noChangeArrowheads="1"/>
          </p:cNvPicPr>
          <p:nvPr/>
        </p:nvPicPr>
        <p:blipFill>
          <a:blip r:embed="rId2">
            <a:lum bright="-6000" contrast="30000"/>
          </a:blip>
          <a:srcRect/>
          <a:stretch>
            <a:fillRect/>
          </a:stretch>
        </p:blipFill>
        <p:spPr bwMode="auto">
          <a:xfrm>
            <a:off x="838200" y="1295400"/>
            <a:ext cx="7467600" cy="4773613"/>
          </a:xfrm>
          <a:prstGeom prst="rect">
            <a:avLst/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</p:pic>
      <p:sp>
        <p:nvSpPr>
          <p:cNvPr id="152579" name="Text Box 3"/>
          <p:cNvSpPr txBox="1">
            <a:spLocks noChangeArrowheads="1"/>
          </p:cNvSpPr>
          <p:nvPr/>
        </p:nvSpPr>
        <p:spPr bwMode="auto">
          <a:xfrm>
            <a:off x="457200" y="304800"/>
            <a:ext cx="822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/>
              <a:t>Какой велосипедист подаёт сигнал поворота налево?</a:t>
            </a:r>
          </a:p>
        </p:txBody>
      </p:sp>
      <p:sp>
        <p:nvSpPr>
          <p:cNvPr id="152580" name="Oval 4"/>
          <p:cNvSpPr>
            <a:spLocks noChangeArrowheads="1"/>
          </p:cNvSpPr>
          <p:nvPr/>
        </p:nvSpPr>
        <p:spPr bwMode="auto">
          <a:xfrm>
            <a:off x="1905000" y="5943600"/>
            <a:ext cx="609600" cy="609600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/>
              <a:t>а</a:t>
            </a:r>
          </a:p>
        </p:txBody>
      </p:sp>
      <p:sp>
        <p:nvSpPr>
          <p:cNvPr id="152581" name="Oval 5"/>
          <p:cNvSpPr>
            <a:spLocks noChangeArrowheads="1"/>
          </p:cNvSpPr>
          <p:nvPr/>
        </p:nvSpPr>
        <p:spPr bwMode="auto">
          <a:xfrm>
            <a:off x="4572000" y="5943600"/>
            <a:ext cx="609600" cy="609600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/>
              <a:t>б</a:t>
            </a:r>
          </a:p>
        </p:txBody>
      </p:sp>
      <p:sp>
        <p:nvSpPr>
          <p:cNvPr id="152582" name="Oval 6"/>
          <p:cNvSpPr>
            <a:spLocks noChangeArrowheads="1"/>
          </p:cNvSpPr>
          <p:nvPr/>
        </p:nvSpPr>
        <p:spPr bwMode="auto">
          <a:xfrm>
            <a:off x="7315200" y="5943600"/>
            <a:ext cx="609600" cy="609600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/>
              <a:t>в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25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25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2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2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2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25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2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2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2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579" grpId="0" autoUpdateAnimBg="0"/>
      <p:bldP spid="152580" grpId="0" animBg="1" autoUpdateAnimBg="0"/>
      <p:bldP spid="152581" grpId="0" animBg="1" autoUpdateAnimBg="0"/>
      <p:bldP spid="152582" grpId="0" animBg="1" autoUpdateAnimBg="0"/>
    </p:bldLst>
  </p:timing>
</p:sld>
</file>

<file path=ppt/theme/theme1.xml><?xml version="1.0" encoding="utf-8"?>
<a:theme xmlns:a="http://schemas.openxmlformats.org/drawingml/2006/main" name="Текстура">
  <a:themeElements>
    <a:clrScheme name="Текстура 3">
      <a:dk1>
        <a:srgbClr val="4E4E74"/>
      </a:dk1>
      <a:lt1>
        <a:srgbClr val="FFFFFF"/>
      </a:lt1>
      <a:dk2>
        <a:srgbClr val="666699"/>
      </a:dk2>
      <a:lt2>
        <a:srgbClr val="FFFFCC"/>
      </a:lt2>
      <a:accent1>
        <a:srgbClr val="5E5884"/>
      </a:accent1>
      <a:accent2>
        <a:srgbClr val="8AB29D"/>
      </a:accent2>
      <a:accent3>
        <a:srgbClr val="B8B8CA"/>
      </a:accent3>
      <a:accent4>
        <a:srgbClr val="DADADA"/>
      </a:accent4>
      <a:accent5>
        <a:srgbClr val="B6B4C2"/>
      </a:accent5>
      <a:accent6>
        <a:srgbClr val="7DA18E"/>
      </a:accent6>
      <a:hlink>
        <a:srgbClr val="FFFF99"/>
      </a:hlink>
      <a:folHlink>
        <a:srgbClr val="FFCC00"/>
      </a:folHlink>
    </a:clrScheme>
    <a:fontScheme name="Текстура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кстура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кстура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Textured</Template>
  <TotalTime>827</TotalTime>
  <Words>999</Words>
  <Application>Microsoft Office PowerPoint</Application>
  <PresentationFormat>Экран (4:3)</PresentationFormat>
  <Paragraphs>263</Paragraphs>
  <Slides>34</Slides>
  <Notes>1</Notes>
  <HiddenSlides>2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40" baseType="lpstr">
      <vt:lpstr>Tahoma</vt:lpstr>
      <vt:lpstr>Arial</vt:lpstr>
      <vt:lpstr>Wingdings</vt:lpstr>
      <vt:lpstr>Times New Roman</vt:lpstr>
      <vt:lpstr>Текстура</vt:lpstr>
      <vt:lpstr>Точечный рисунок</vt:lpstr>
      <vt:lpstr>Викторина по правилам дорожного движения             (5-8 кл.)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Статистика ДТП</vt:lpstr>
      <vt:lpstr>Слайд 33</vt:lpstr>
      <vt:lpstr>Слайд 34</vt:lpstr>
    </vt:vector>
  </TitlesOfParts>
  <Company>Ник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Конкурс-викторина по безопасности дорожного движения </dc:title>
  <dc:creator>Ник</dc:creator>
  <cp:lastModifiedBy>Server</cp:lastModifiedBy>
  <cp:revision>103</cp:revision>
  <dcterms:created xsi:type="dcterms:W3CDTF">2007-04-07T20:34:11Z</dcterms:created>
  <dcterms:modified xsi:type="dcterms:W3CDTF">2014-03-24T04:53:39Z</dcterms:modified>
</cp:coreProperties>
</file>