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71" r:id="rId7"/>
    <p:sldId id="272" r:id="rId8"/>
    <p:sldId id="261" r:id="rId9"/>
    <p:sldId id="273" r:id="rId10"/>
    <p:sldId id="262" r:id="rId11"/>
    <p:sldId id="274" r:id="rId12"/>
    <p:sldId id="275" r:id="rId13"/>
    <p:sldId id="276" r:id="rId14"/>
    <p:sldId id="280" r:id="rId15"/>
    <p:sldId id="263" r:id="rId16"/>
    <p:sldId id="278" r:id="rId17"/>
    <p:sldId id="279" r:id="rId18"/>
    <p:sldId id="277" r:id="rId19"/>
    <p:sldId id="281" r:id="rId20"/>
    <p:sldId id="282" r:id="rId21"/>
    <p:sldId id="264" r:id="rId22"/>
    <p:sldId id="265" r:id="rId23"/>
    <p:sldId id="283" r:id="rId24"/>
    <p:sldId id="266" r:id="rId25"/>
    <p:sldId id="284" r:id="rId26"/>
    <p:sldId id="286" r:id="rId27"/>
    <p:sldId id="287" r:id="rId28"/>
    <p:sldId id="26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88640"/>
            <a:ext cx="8676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Объединение русских земель вокруг Москвы.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Куликовская битва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" name="Picture 2" descr="http://vdvgazeta.ru/sites/default/files/inline/images/Kor/pobeda_russkih_voysk_v_kulikovskoy_bit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026" y="2201940"/>
            <a:ext cx="6388326" cy="36504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35949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3265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Поход </a:t>
            </a:r>
            <a:r>
              <a:rPr lang="ru-RU" sz="3600" b="1" dirty="0">
                <a:solidFill>
                  <a:srgbClr val="C00000"/>
                </a:solidFill>
              </a:rPr>
              <a:t>Мамая на Русь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://4.bp.blogspot.com/-UU4GSDQYZm0/TqWIXKx13fI/AAAAAAAADds/w82ulHAFMuI/s1600/___1_%257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4"/>
            <a:ext cx="5715000" cy="348615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4869160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Князь Дмитрий отказался выплачивать дань Орде и стал готовиться к решающей схватке. Он увеличил свою дружину, заключил военные соглашения со многими князьями, послал разведку разузнать намерения ордынцев,</a:t>
            </a:r>
          </a:p>
        </p:txBody>
      </p:sp>
    </p:spTree>
    <p:extLst>
      <p:ext uri="{BB962C8B-B14F-4D97-AF65-F5344CB8AC3E}">
        <p14:creationId xmlns:p14="http://schemas.microsoft.com/office/powerpoint/2010/main" xmlns="" val="3259867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olovodie.ru/wp-content/uploads/2012/02/kom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439" y="1844824"/>
            <a:ext cx="8513545" cy="45365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4868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Битва произошла </a:t>
            </a:r>
            <a:r>
              <a:rPr lang="ru-RU" sz="2800" b="1" u="sng" dirty="0">
                <a:solidFill>
                  <a:srgbClr val="C00000"/>
                </a:solidFill>
              </a:rPr>
              <a:t>11 августа 1378 г.  у реки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Вожи</a:t>
            </a:r>
            <a:r>
              <a:rPr lang="ru-RU" sz="2800" b="1" u="sng" dirty="0" smtClean="0">
                <a:solidFill>
                  <a:srgbClr val="C00000"/>
                </a:solidFill>
              </a:rPr>
              <a:t>. </a:t>
            </a:r>
            <a:r>
              <a:rPr lang="ru-RU" sz="2800" b="1" dirty="0" smtClean="0"/>
              <a:t>Войско </a:t>
            </a:r>
            <a:r>
              <a:rPr lang="ru-RU" sz="2800" b="1" dirty="0"/>
              <a:t>ордынцев было разбито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582913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620688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Соотношение сил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8489404"/>
              </p:ext>
            </p:extLst>
          </p:nvPr>
        </p:nvGraphicFramePr>
        <p:xfrm>
          <a:off x="467544" y="1484784"/>
          <a:ext cx="8509520" cy="4449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4760"/>
                <a:gridCol w="4254760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Русь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Золотая Орда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0298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6165304"/>
            <a:ext cx="56294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Работа с текстом учебника (Стр.51)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244374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c-zato.ru/storage/proekt/zastupniki/c6d08ef5a3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9508"/>
            <a:ext cx="6840760" cy="49527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9" y="5589240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А. </a:t>
            </a:r>
            <a:r>
              <a:rPr lang="ru-RU" sz="2400" b="1" dirty="0" err="1"/>
              <a:t>Кившенко</a:t>
            </a:r>
            <a:r>
              <a:rPr lang="ru-RU" sz="2400" b="1" dirty="0"/>
              <a:t>. </a:t>
            </a:r>
            <a:r>
              <a:rPr lang="ru-RU" sz="2400" b="1" dirty="0" smtClean="0"/>
              <a:t> </a:t>
            </a:r>
            <a:r>
              <a:rPr lang="ru-RU" sz="2400" b="1" dirty="0"/>
              <a:t>Сергий Радонежский благословляет св. </a:t>
            </a:r>
            <a:r>
              <a:rPr lang="ru-RU" sz="2400" b="1" dirty="0" err="1"/>
              <a:t>бл</a:t>
            </a:r>
            <a:r>
              <a:rPr lang="ru-RU" sz="2400" b="1" dirty="0"/>
              <a:t>. великого кн. Димитрия Донского на Куликовскую битву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559657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ww.chitalnya.ru/upload3/225/dd9199a93649245ef9f6f1ee95916b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084" y="332656"/>
            <a:ext cx="7818319" cy="43916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941168"/>
            <a:ext cx="8964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Сергий отправил с князем Дмитрием монахов-богатырей.</a:t>
            </a:r>
          </a:p>
          <a:p>
            <a:r>
              <a:rPr lang="ru-RU" dirty="0" smtClean="0"/>
              <a:t> </a:t>
            </a:r>
            <a:r>
              <a:rPr lang="ru-RU" sz="2800" b="1" u="sng" dirty="0" smtClean="0">
                <a:solidFill>
                  <a:srgbClr val="C00000"/>
                </a:solidFill>
              </a:rPr>
              <a:t>Как вы объясните поступок  преподобного Сергия</a:t>
            </a:r>
            <a:r>
              <a:rPr lang="en-US" sz="2800" b="1" u="sng" dirty="0" smtClean="0">
                <a:solidFill>
                  <a:srgbClr val="C00000"/>
                </a:solidFill>
              </a:rPr>
              <a:t>?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112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76449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 </a:t>
            </a:r>
            <a:r>
              <a:rPr lang="ru-RU" sz="3600" b="1" dirty="0">
                <a:solidFill>
                  <a:srgbClr val="C00000"/>
                </a:solidFill>
              </a:rPr>
              <a:t>поле Куликовом.</a:t>
            </a:r>
          </a:p>
        </p:txBody>
      </p:sp>
      <p:pic>
        <p:nvPicPr>
          <p:cNvPr id="10242" name="Picture 2" descr="http://hram-predtecha.ru/thumb/Z_CAAAw5eECwLnTx7DS8sA/580r450/413241/5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7060"/>
            <a:ext cx="5184576" cy="374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80247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Было принято решение переправиться через реку Дон и принять бой на </a:t>
            </a:r>
            <a:r>
              <a:rPr lang="ru-RU" sz="2400" b="1" dirty="0"/>
              <a:t>К</a:t>
            </a:r>
            <a:r>
              <a:rPr lang="ru-RU" sz="2400" b="1" dirty="0" smtClean="0"/>
              <a:t>уликовом поле.  Князь Дмитрий приказал разобрать мосты , по которым его войско перешло через Дон.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6165304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Почему было принято такое решение</a:t>
            </a:r>
            <a:r>
              <a:rPr lang="en-US" sz="2800" b="1" dirty="0" smtClean="0">
                <a:solidFill>
                  <a:srgbClr val="C00000"/>
                </a:solidFill>
              </a:rPr>
              <a:t>?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21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ww.hdoboi.org/large/201308/425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349" y="1316921"/>
            <a:ext cx="8479728" cy="479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6116768"/>
            <a:ext cx="554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Бубнов А. Утро на поле Куликовом.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71414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Утром </a:t>
            </a:r>
            <a:r>
              <a:rPr lang="ru-RU" sz="2800" b="1" u="sng" dirty="0" smtClean="0">
                <a:solidFill>
                  <a:srgbClr val="C00000"/>
                </a:solidFill>
              </a:rPr>
              <a:t>8 сентября 1380г</a:t>
            </a:r>
            <a:r>
              <a:rPr lang="ru-RU" sz="2800" b="1" dirty="0" smtClean="0"/>
              <a:t>. На Куликовом поле </a:t>
            </a:r>
          </a:p>
          <a:p>
            <a:r>
              <a:rPr lang="ru-RU" sz="2800" b="1" dirty="0" smtClean="0"/>
              <a:t>развернулось ожесточенное сражение.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950818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artscroll.ru/Images/2008/a/Avilov%20Mihail%20Ivanovich/00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55795" cy="51998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5949280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Авилов М. Поединок </a:t>
            </a:r>
            <a:r>
              <a:rPr lang="ru-RU" sz="2400" b="1" dirty="0" err="1" smtClean="0"/>
              <a:t>Пересвета</a:t>
            </a:r>
            <a:r>
              <a:rPr lang="ru-RU" sz="2400" b="1" dirty="0" smtClean="0"/>
              <a:t> с </a:t>
            </a:r>
            <a:r>
              <a:rPr lang="ru-RU" sz="2400" b="1" dirty="0" err="1" smtClean="0"/>
              <a:t>Челубеем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870244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new.bogoslov-hram.ru/konklub/2013/kulikovo_pole/kulikovo_pole_exkursia/kulikovo_pole_exkursia_clip_image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85"/>
          <a:stretch/>
        </p:blipFill>
        <p:spPr bwMode="auto">
          <a:xfrm>
            <a:off x="179513" y="569422"/>
            <a:ext cx="8849268" cy="6118018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8496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Куликовская битва в живопис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660" y="1337616"/>
            <a:ext cx="8551812" cy="40878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54254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Рыженко П. Куликово поле</a:t>
            </a:r>
            <a:endParaRPr lang="ru-RU" sz="2800" b="1" dirty="0"/>
          </a:p>
        </p:txBody>
      </p:sp>
      <p:pic>
        <p:nvPicPr>
          <p:cNvPr id="14346" name="Picture 10" descr="Куликовская битва в живопис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660" y="234938"/>
            <a:ext cx="8551812" cy="57137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6237312"/>
            <a:ext cx="6587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Маторин</a:t>
            </a:r>
            <a:r>
              <a:rPr lang="ru-RU" sz="2400" b="1" dirty="0"/>
              <a:t> </a:t>
            </a:r>
            <a:r>
              <a:rPr lang="ru-RU" sz="2400" b="1" dirty="0" smtClean="0"/>
              <a:t>В.,  Попов П.</a:t>
            </a:r>
            <a:r>
              <a:rPr lang="ru-RU" sz="2400" b="1" dirty="0"/>
              <a:t>   «Удар Засадного полка»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3147085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20688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Цель урока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16832"/>
            <a:ext cx="85689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Изучить процесс </a:t>
            </a:r>
            <a:r>
              <a:rPr lang="ru-RU" sz="3200" b="1" dirty="0"/>
              <a:t> </a:t>
            </a:r>
            <a:r>
              <a:rPr lang="ru-RU" sz="3200" b="1" dirty="0" smtClean="0"/>
              <a:t>объединения северо-восточных русских земель вокруг Москвы и превращения Москвы в центр освободительного движения русского народа против ордынского владычества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985344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stclub.ru/uploads/gallery/album_7/gallery_1_7_1569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2027"/>
            <a:ext cx="4199485" cy="475565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476672"/>
            <a:ext cx="4104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Русская конница преследовала врага на протяжении многих верст. </a:t>
            </a:r>
            <a:r>
              <a:rPr lang="ru-RU" sz="2400" b="1" dirty="0" smtClean="0"/>
              <a:t>Мамаю </a:t>
            </a:r>
            <a:r>
              <a:rPr lang="ru-RU" sz="2400" b="1" dirty="0" smtClean="0"/>
              <a:t>у</a:t>
            </a:r>
            <a:r>
              <a:rPr lang="ru-RU" sz="2400" b="1" dirty="0" smtClean="0"/>
              <a:t>далось </a:t>
            </a:r>
            <a:r>
              <a:rPr lang="ru-RU" sz="2400" b="1" dirty="0" smtClean="0"/>
              <a:t>бежать с остатками своего войска. Вскоре он потерпел поражение в борьбе со своими врагами в Орде и был убит в Крыму.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661248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В честь победы  народ прозвал князя Дмитрия Донским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0062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1663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Набег </a:t>
            </a:r>
            <a:r>
              <a:rPr lang="ru-RU" sz="3600" b="1" dirty="0" err="1">
                <a:solidFill>
                  <a:srgbClr val="C00000"/>
                </a:solidFill>
              </a:rPr>
              <a:t>Тохтамыша</a:t>
            </a:r>
            <a:r>
              <a:rPr lang="ru-RU" sz="3600" b="1" dirty="0">
                <a:solidFill>
                  <a:srgbClr val="C00000"/>
                </a:solidFill>
              </a:rPr>
              <a:t>. 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7410" name="Picture 2" descr="http://demo.interun.ru/_content/ohist_lite/data/Files/image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004" y="1412776"/>
            <a:ext cx="3596747" cy="460518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67945" y="1700808"/>
            <a:ext cx="46085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 </a:t>
            </a:r>
            <a:r>
              <a:rPr lang="ru-RU" sz="2800" b="1" u="sng" dirty="0" smtClean="0">
                <a:solidFill>
                  <a:srgbClr val="C00000"/>
                </a:solidFill>
              </a:rPr>
              <a:t>1382 г.</a:t>
            </a:r>
            <a:r>
              <a:rPr lang="ru-RU" sz="2800" b="1" dirty="0" smtClean="0"/>
              <a:t> хан </a:t>
            </a:r>
            <a:r>
              <a:rPr lang="ru-RU" sz="2800" b="1" dirty="0" err="1" smtClean="0"/>
              <a:t>Тохтамыш</a:t>
            </a:r>
            <a:r>
              <a:rPr lang="ru-RU" sz="2800" b="1" dirty="0" smtClean="0"/>
              <a:t>  </a:t>
            </a:r>
          </a:p>
          <a:p>
            <a:r>
              <a:rPr lang="ru-RU" sz="2800" b="1" dirty="0" smtClean="0"/>
              <a:t>двинулся на Москву.</a:t>
            </a:r>
          </a:p>
          <a:p>
            <a:endParaRPr lang="ru-RU" sz="2800" b="1" dirty="0"/>
          </a:p>
          <a:p>
            <a:r>
              <a:rPr lang="ru-RU" sz="2800" b="1" u="sng" dirty="0" smtClean="0">
                <a:solidFill>
                  <a:srgbClr val="C00000"/>
                </a:solidFill>
              </a:rPr>
              <a:t>Почему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Тохтамышу</a:t>
            </a:r>
            <a:r>
              <a:rPr lang="ru-RU" sz="2800" b="1" u="sng" dirty="0" smtClean="0">
                <a:solidFill>
                  <a:srgbClr val="C00000"/>
                </a:solidFill>
              </a:rPr>
              <a:t> удалось взять Москву</a:t>
            </a:r>
            <a:r>
              <a:rPr lang="en-US" sz="2800" b="1" u="sng" dirty="0" smtClean="0">
                <a:solidFill>
                  <a:srgbClr val="C00000"/>
                </a:solidFill>
              </a:rPr>
              <a:t>?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837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Значение </a:t>
            </a:r>
            <a:r>
              <a:rPr lang="ru-RU" sz="4000" b="1" dirty="0">
                <a:solidFill>
                  <a:srgbClr val="C00000"/>
                </a:solidFill>
              </a:rPr>
              <a:t>Куликовской битвы</a:t>
            </a:r>
            <a:r>
              <a:rPr lang="ru-RU" sz="3600" b="1" dirty="0">
                <a:solidFill>
                  <a:srgbClr val="C00000"/>
                </a:solidFill>
              </a:rPr>
              <a:t>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484784"/>
            <a:ext cx="6343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/>
              <a:t>Работа с текстом учебника (стр.55</a:t>
            </a:r>
            <a:r>
              <a:rPr lang="ru-RU" sz="2800" b="1" u="sng" dirty="0" smtClean="0"/>
              <a:t>)</a:t>
            </a:r>
            <a:endParaRPr lang="ru-RU" sz="2800" b="1" u="sng" dirty="0"/>
          </a:p>
        </p:txBody>
      </p:sp>
    </p:spTree>
    <p:extLst>
      <p:ext uri="{BB962C8B-B14F-4D97-AF65-F5344CB8AC3E}">
        <p14:creationId xmlns:p14="http://schemas.microsoft.com/office/powerpoint/2010/main" xmlns="" val="2484166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620688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Вопрос урока!!!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348880"/>
            <a:ext cx="85740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Почему Куликовская битва считается одним из самых важных событий в истории нашей страны</a:t>
            </a:r>
            <a:r>
              <a:rPr lang="en-US" sz="3600" b="1" dirty="0" smtClean="0"/>
              <a:t>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638580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Подведем итоги!!!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86409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1.Московское княжество при Дмитрии Донском еще более укрепило свои  позиции в  Северо-Восточной Руси.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5" y="3573015"/>
            <a:ext cx="83529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2.Победа на Куликовом поле превратила Москву в центр освободительного движения русского народа против ордынского владычества.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312359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7944" y="404664"/>
            <a:ext cx="507605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Великий князь владимирский и московский Дмитрий умер </a:t>
            </a:r>
            <a:r>
              <a:rPr lang="ru-RU" sz="2800" b="1" u="sng" dirty="0">
                <a:solidFill>
                  <a:srgbClr val="C00000"/>
                </a:solidFill>
              </a:rPr>
              <a:t>19 мая в  1389 </a:t>
            </a:r>
            <a:r>
              <a:rPr lang="ru-RU" sz="2800" b="1" dirty="0" smtClean="0"/>
              <a:t>г. </a:t>
            </a:r>
            <a:r>
              <a:rPr lang="ru-RU" sz="2800" b="1" dirty="0"/>
              <a:t>Погребён в Москве в </a:t>
            </a:r>
            <a:r>
              <a:rPr lang="ru-RU" sz="2800" b="1" u="sng" dirty="0">
                <a:solidFill>
                  <a:srgbClr val="C00000"/>
                </a:solidFill>
              </a:rPr>
              <a:t>Архангельском соборе Кремля</a:t>
            </a:r>
            <a:r>
              <a:rPr lang="ru-RU" sz="2800" b="1" dirty="0"/>
              <a:t>. </a:t>
            </a:r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u="sng" dirty="0" smtClean="0">
                <a:solidFill>
                  <a:srgbClr val="C00000"/>
                </a:solidFill>
              </a:rPr>
              <a:t>Князь Александр Невский причислен </a:t>
            </a:r>
            <a:r>
              <a:rPr lang="ru-RU" sz="2800" b="1" u="sng" dirty="0">
                <a:solidFill>
                  <a:srgbClr val="C00000"/>
                </a:solidFill>
              </a:rPr>
              <a:t>к лику святых на Поместном соборе  в 1988 </a:t>
            </a:r>
            <a:r>
              <a:rPr lang="ru-RU" sz="2800" b="1" u="sng" dirty="0" smtClean="0">
                <a:solidFill>
                  <a:srgbClr val="C00000"/>
                </a:solidFill>
              </a:rPr>
              <a:t>году  в год 1000-летия крещения Руси.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  <p:pic>
        <p:nvPicPr>
          <p:cNvPr id="18437" name="Picture 5" descr="http://heruvim.com.ua/sites/default/files/styles/large/public/ikona/IMG_5379.jpg?itok=I0riirD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692696"/>
            <a:ext cx="3686175" cy="4572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4493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5977" y="2780928"/>
            <a:ext cx="47880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Орден святого благоверного </a:t>
            </a:r>
          </a:p>
          <a:p>
            <a:r>
              <a:rPr lang="ru-RU" sz="2800" b="1" dirty="0" smtClean="0"/>
              <a:t>великого</a:t>
            </a:r>
            <a:r>
              <a:rPr lang="ru-RU" sz="2800" b="1" dirty="0"/>
              <a:t> князя </a:t>
            </a:r>
            <a:r>
              <a:rPr lang="ru-RU" sz="2800" b="1" dirty="0" smtClean="0"/>
              <a:t>Дмитрия</a:t>
            </a:r>
            <a:r>
              <a:rPr lang="ru-RU" sz="2800" b="1" dirty="0"/>
              <a:t> </a:t>
            </a:r>
            <a:endParaRPr lang="ru-RU" sz="2800" b="1" dirty="0" smtClean="0"/>
          </a:p>
          <a:p>
            <a:r>
              <a:rPr lang="ru-RU" sz="2800" b="1" dirty="0" smtClean="0"/>
              <a:t>Донского - орден</a:t>
            </a:r>
            <a:r>
              <a:rPr lang="ru-RU" sz="2800" b="1" dirty="0"/>
              <a:t> Русской </a:t>
            </a:r>
            <a:endParaRPr lang="ru-RU" sz="2800" b="1" dirty="0" smtClean="0"/>
          </a:p>
          <a:p>
            <a:r>
              <a:rPr lang="ru-RU" sz="2800" b="1" dirty="0" smtClean="0"/>
              <a:t>Православной</a:t>
            </a:r>
            <a:r>
              <a:rPr lang="ru-RU" sz="2800" b="1" dirty="0"/>
              <a:t> </a:t>
            </a:r>
            <a:r>
              <a:rPr lang="ru-RU" sz="2800" b="1" dirty="0" smtClean="0"/>
              <a:t>Церкви учрежден в </a:t>
            </a:r>
            <a:r>
              <a:rPr lang="ru-RU" sz="2800" b="1" u="sng" dirty="0" smtClean="0">
                <a:solidFill>
                  <a:srgbClr val="C00000"/>
                </a:solidFill>
              </a:rPr>
              <a:t>2004г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endParaRPr lang="ru-RU" sz="2800" b="1" dirty="0"/>
          </a:p>
        </p:txBody>
      </p:sp>
      <p:pic>
        <p:nvPicPr>
          <p:cNvPr id="2052" name="Picture 4" descr="http://www.girniy.ru/metisd/%D0%9E%D1%80%D0%B4%D0%B5%D0%BD+%D0%A1%D0%B2%D1%8F%D1%82%D0%BE%D0%B3%D0%BE+%D0%B0%D0%BF%D0%BE%D1%81%D1%82%D0%BE%D0%BB%D0%B0+%D0%90%D0%BD%D0%B4%D1%80%D0%B5%D1%8F+%D0%9F%D0%B5%D1%80%D0%B2%D0%BE%D0%B7%D0%B2%D0%B0%D0%BD%D0%BD%D0%BE%D0%B3%D0%BE+%D1%81+%D0%B0%D0%BB%D0%BC%D0%B0%D0%B7%D0%BD%D0%BE%D0%B9+%D0%B7%D0%B2%D0%B5%D0%B7%D0%B4%D0%BE%D0%B9d/39852_html_m116633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70" y="332656"/>
            <a:ext cx="4183757" cy="418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9743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1" y="5999626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Памятник Дмитрию Донскому с аллеей памяти городов, участников Куликовской </a:t>
            </a:r>
            <a:r>
              <a:rPr lang="ru-RU" sz="2400" b="1" dirty="0" smtClean="0"/>
              <a:t>битвы.</a:t>
            </a:r>
            <a:endParaRPr lang="ru-RU" sz="2400" b="1" dirty="0"/>
          </a:p>
        </p:txBody>
      </p:sp>
      <p:pic>
        <p:nvPicPr>
          <p:cNvPr id="3078" name="Picture 6" descr="http://cs619124.vk.me/v619124251/c9e1/Wmdng7neM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686675" cy="512445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s619124.vk.me/v619124251/c931/WO99vWTAIm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5248" y="182453"/>
            <a:ext cx="3765026" cy="56580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1726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4664"/>
            <a:ext cx="3402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Задание на дом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916832"/>
            <a:ext cx="92170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Параграф </a:t>
            </a:r>
            <a:r>
              <a:rPr lang="ru-RU" sz="2800" b="1" dirty="0" smtClean="0"/>
              <a:t>21, </a:t>
            </a:r>
            <a:r>
              <a:rPr lang="ru-RU" sz="2800" b="1" smtClean="0"/>
              <a:t>учить записи </a:t>
            </a:r>
            <a:endParaRPr lang="ru-RU" sz="2800" b="1" dirty="0" smtClean="0"/>
          </a:p>
          <a:p>
            <a:r>
              <a:rPr lang="ru-RU" sz="2800" b="1" dirty="0" smtClean="0"/>
              <a:t>Выписать значение Куликовской битвы.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Работа  с документом (стр.56 )</a:t>
            </a:r>
          </a:p>
          <a:p>
            <a:r>
              <a:rPr lang="ru-RU" sz="2800" b="1" dirty="0" smtClean="0"/>
              <a:t>Вопрос 1.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445117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4536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План урока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7" y="1412776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1.Москва-центр объединения северо-восточных русских земель.</a:t>
            </a:r>
          </a:p>
          <a:p>
            <a:r>
              <a:rPr lang="ru-RU" sz="3200" b="1" dirty="0" smtClean="0"/>
              <a:t>2.Русь готовится к борьбе за свободу.</a:t>
            </a:r>
          </a:p>
          <a:p>
            <a:r>
              <a:rPr lang="ru-RU" sz="3200" b="1" dirty="0" smtClean="0"/>
              <a:t>3.Поход Мамая на Русь.</a:t>
            </a:r>
          </a:p>
          <a:p>
            <a:r>
              <a:rPr lang="ru-RU" sz="3200" b="1" dirty="0" smtClean="0"/>
              <a:t>4.На поле Куликовом.</a:t>
            </a:r>
          </a:p>
          <a:p>
            <a:r>
              <a:rPr lang="ru-RU" sz="3200" b="1" dirty="0" smtClean="0"/>
              <a:t>5.Набег </a:t>
            </a:r>
            <a:r>
              <a:rPr lang="ru-RU" sz="3200" b="1" dirty="0" err="1" smtClean="0"/>
              <a:t>Тохтамыша</a:t>
            </a:r>
            <a:r>
              <a:rPr lang="ru-RU" sz="3200" b="1" dirty="0" smtClean="0"/>
              <a:t>.  </a:t>
            </a:r>
          </a:p>
          <a:p>
            <a:r>
              <a:rPr lang="ru-RU" sz="3200" b="1" dirty="0" smtClean="0"/>
              <a:t>6.Значение Куликовской битвы.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826451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620688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Вопрос урока!!!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348880"/>
            <a:ext cx="85740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Почему Куликовская битва считается одним из самых важных событий в истории нашей страны</a:t>
            </a:r>
            <a:r>
              <a:rPr lang="en-US" sz="3600" b="1" dirty="0" smtClean="0"/>
              <a:t>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391169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6632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Москва-центр </a:t>
            </a:r>
            <a:r>
              <a:rPr lang="ru-RU" sz="3600" b="1" dirty="0">
                <a:solidFill>
                  <a:srgbClr val="C00000"/>
                </a:solidFill>
              </a:rPr>
              <a:t>объединения северо-восточных русских земель.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47864" y="1316962"/>
            <a:ext cx="5544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 smtClean="0">
                <a:solidFill>
                  <a:srgbClr val="C00000"/>
                </a:solidFill>
              </a:rPr>
              <a:t>1359 г</a:t>
            </a:r>
            <a:r>
              <a:rPr lang="ru-RU" sz="2400" b="1" dirty="0" smtClean="0"/>
              <a:t>.  На московском престоле оказался 9-летний внук Ивана </a:t>
            </a:r>
            <a:r>
              <a:rPr lang="ru-RU" sz="2400" b="1" dirty="0" err="1" smtClean="0"/>
              <a:t>Калиты</a:t>
            </a:r>
            <a:r>
              <a:rPr lang="ru-RU" sz="2400" b="1" dirty="0" smtClean="0"/>
              <a:t> Дмитрий Иванович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2517291"/>
            <a:ext cx="5796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Митрополит Алексей содействовал тому, чтобы Орда признала Дмитрия великим владимирским князем.</a:t>
            </a:r>
          </a:p>
          <a:p>
            <a:r>
              <a:rPr lang="ru-RU" sz="2400" b="1" dirty="0" smtClean="0"/>
              <a:t>Митрополит и московские бояре продолжали политику Ивана </a:t>
            </a:r>
            <a:r>
              <a:rPr lang="ru-RU" sz="2400" b="1" dirty="0" err="1" smtClean="0"/>
              <a:t>Калиты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Москве удалось взять под свой контроль главных соперников-суздальско-нижегородского, тверского и рязанского князей.</a:t>
            </a:r>
          </a:p>
          <a:p>
            <a:r>
              <a:rPr lang="ru-RU" sz="2400" b="1" dirty="0" smtClean="0"/>
              <a:t>Московские войска отразили три похода  великого князя литовского Ольгерда.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5877272"/>
            <a:ext cx="2792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Дмитрий Иванович</a:t>
            </a:r>
          </a:p>
          <a:p>
            <a:pPr algn="ctr"/>
            <a:r>
              <a:rPr lang="ru-RU" sz="2400" b="1" dirty="0" smtClean="0"/>
              <a:t>(1359-1389г.г.)</a:t>
            </a:r>
            <a:endParaRPr lang="ru-RU" sz="2400" b="1" dirty="0"/>
          </a:p>
        </p:txBody>
      </p:sp>
      <p:pic>
        <p:nvPicPr>
          <p:cNvPr id="1028" name="Picture 4" descr="http://drevo-info.ru/images/002/0047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8" y="1556792"/>
            <a:ext cx="3182900" cy="396314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1421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 </a:t>
            </a:r>
            <a:r>
              <a:rPr lang="ru-RU" sz="2800" b="1" u="sng" dirty="0" smtClean="0">
                <a:solidFill>
                  <a:srgbClr val="C00000"/>
                </a:solidFill>
              </a:rPr>
              <a:t>1366-1368г.г.</a:t>
            </a:r>
            <a:r>
              <a:rPr lang="ru-RU" sz="2800" b="1" dirty="0" smtClean="0"/>
              <a:t> Вокруг Москвы впервые в Северо-Восточной Руси  были возведены каменные крепостные стены.</a:t>
            </a:r>
            <a:endParaRPr lang="ru-RU" sz="2800" b="1" dirty="0"/>
          </a:p>
        </p:txBody>
      </p:sp>
      <p:pic>
        <p:nvPicPr>
          <p:cNvPr id="2050" name="Picture 2" descr="http://way2day.com/wp-content/uploads/2015/09/Kreml-pri-Dmitrii-Donsk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620" y="1826965"/>
            <a:ext cx="6912768" cy="441034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6237312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Васнецов А. Московский кремль при Дмитрии Ивановиче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118572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820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Большим авторитетом на Руси в то время пользовался основатель Троицкого монастыря Сергий Радонежский. </a:t>
            </a:r>
          </a:p>
          <a:p>
            <a:endParaRPr lang="ru-RU" sz="2400" b="1" dirty="0"/>
          </a:p>
        </p:txBody>
      </p:sp>
      <p:pic>
        <p:nvPicPr>
          <p:cNvPr id="3074" name="Picture 2" descr="http://pereslavl-eparhia.ru/wp-content/uploads/2016/07/%D0%9F%D1%80%D0%B5%D0%BF%D0%BE%D0%B4%D0%BE%D0%B1%D0%BD%D1%8B%D0%B9-%D0%A1%D0%B5%D1%80%D0%B3%D0%B8%D0%B9-%D0%A0%D0%B0%D0%B4%D0%BE%D0%BD%D0%B5%D0%B6%D1%81%D0%BA%D0%B8%D0%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37114"/>
            <a:ext cx="6984776" cy="47589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8781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343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Русь </a:t>
            </a:r>
            <a:r>
              <a:rPr lang="ru-RU" sz="3600" b="1" dirty="0">
                <a:solidFill>
                  <a:srgbClr val="C00000"/>
                </a:solidFill>
              </a:rPr>
              <a:t>готовится к борьбе за свободу.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78987"/>
            <a:ext cx="8712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Дмитрий Иванович первым из русских князей выказал открытое неповиновение хану Золотой Орды, отказавшись передать владимирский престол тверскому князю.</a:t>
            </a:r>
            <a:endParaRPr lang="ru-RU" sz="2400" b="1" dirty="0"/>
          </a:p>
        </p:txBody>
      </p:sp>
      <p:pic>
        <p:nvPicPr>
          <p:cNvPr id="4100" name="Picture 4" descr="https://pbs.twimg.com/media/CvOaRJ3XEAAieT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646" y="2564904"/>
            <a:ext cx="8020144" cy="378294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4779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476672"/>
            <a:ext cx="460851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 середины </a:t>
            </a:r>
            <a:r>
              <a:rPr lang="en-US" sz="2400" b="1" dirty="0" smtClean="0"/>
              <a:t>XIV</a:t>
            </a:r>
            <a:r>
              <a:rPr lang="ru-RU" sz="2400" b="1" dirty="0" smtClean="0"/>
              <a:t> в. В результате внутренних усобиц Золотая Орда разделилась на западную и восточную части. Власть в западной части захватил военачальник Мамай, не имевший  права на ханский престол.</a:t>
            </a:r>
          </a:p>
          <a:p>
            <a:r>
              <a:rPr lang="ru-RU" sz="2400" b="1" u="sng" dirty="0" smtClean="0">
                <a:solidFill>
                  <a:srgbClr val="C00000"/>
                </a:solidFill>
              </a:rPr>
              <a:t>Почему Мамай не имел права на ханский престол</a:t>
            </a:r>
            <a:r>
              <a:rPr lang="en-US" sz="2400" b="1" u="sng" dirty="0" smtClean="0">
                <a:solidFill>
                  <a:srgbClr val="C00000"/>
                </a:solidFill>
              </a:rPr>
              <a:t>?</a:t>
            </a:r>
            <a:endParaRPr lang="ru-RU" sz="2400" b="1" u="sng" dirty="0">
              <a:solidFill>
                <a:srgbClr val="C00000"/>
              </a:solidFill>
            </a:endParaRPr>
          </a:p>
          <a:p>
            <a:r>
              <a:rPr lang="ru-RU" sz="2400" b="1" dirty="0" smtClean="0"/>
              <a:t>Для укрепления своей власти </a:t>
            </a:r>
          </a:p>
          <a:p>
            <a:r>
              <a:rPr lang="ru-RU" sz="2400" b="1" dirty="0" smtClean="0"/>
              <a:t>Мамаю было необходимо восстановить господство над Русью и доказать, что является продолжателем дела Батыя.</a:t>
            </a:r>
            <a:endParaRPr lang="ru-RU" sz="2400" b="1" dirty="0"/>
          </a:p>
        </p:txBody>
      </p:sp>
      <p:pic>
        <p:nvPicPr>
          <p:cNvPr id="5124" name="Picture 4" descr="http://sarkel.ru/forum/download/file.php?id=10299&amp;sid=3d41c12eb50c105060b7513ad41c9e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1621"/>
            <a:ext cx="3742953" cy="4871522"/>
          </a:xfrm>
          <a:prstGeom prst="rect">
            <a:avLst/>
          </a:prstGeom>
          <a:noFill/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7970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617</Words>
  <Application>Microsoft Office PowerPoint</Application>
  <PresentationFormat>Экран (4:3)</PresentationFormat>
  <Paragraphs>88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Анна Але</cp:lastModifiedBy>
  <cp:revision>27</cp:revision>
  <dcterms:created xsi:type="dcterms:W3CDTF">2017-04-07T10:57:02Z</dcterms:created>
  <dcterms:modified xsi:type="dcterms:W3CDTF">2019-03-25T15:13:10Z</dcterms:modified>
</cp:coreProperties>
</file>