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6" r:id="rId6"/>
    <p:sldId id="264" r:id="rId7"/>
    <p:sldId id="265" r:id="rId8"/>
    <p:sldId id="266" r:id="rId9"/>
    <p:sldId id="274" r:id="rId10"/>
    <p:sldId id="261" r:id="rId11"/>
    <p:sldId id="277" r:id="rId12"/>
    <p:sldId id="262" r:id="rId13"/>
    <p:sldId id="267" r:id="rId14"/>
    <p:sldId id="268" r:id="rId15"/>
    <p:sldId id="269" r:id="rId16"/>
    <p:sldId id="270" r:id="rId17"/>
    <p:sldId id="271" r:id="rId18"/>
    <p:sldId id="275" r:id="rId19"/>
    <p:sldId id="273" r:id="rId20"/>
    <p:sldId id="263" r:id="rId21"/>
    <p:sldId id="279" r:id="rId22"/>
    <p:sldId id="272" r:id="rId23"/>
    <p:sldId id="27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66"/>
    <a:srgbClr val="006699"/>
    <a:srgbClr val="00CCFF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0" autoAdjust="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0425D-41E1-4BE2-AC34-065130A94E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D43AD-824E-4F8A-8E7A-B08384994A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EADE2-2BD9-4337-B28B-B2C2BB1AD3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B0960-0D85-4D0F-960F-0C9B0285D7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F0799-C05B-4D9E-BC5F-75224F51A2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A8E53C-9735-4FEE-9680-4359DE012C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B25A4-7F50-43AC-AA28-368ABCB7CA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299E9-169F-4C7C-B86F-2789CAD32B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39522-AE67-4B07-88FC-359B0BDBE2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4372A-A7AA-40D3-A361-DB858AA3F7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4BCBD-68FA-49EF-AD91-C6BB01B5DB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CCFF"/>
            </a:gs>
            <a:gs pos="100000">
              <a:srgbClr val="0066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fld id="{5D51B932-F713-489B-9652-7E24CFD48A2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ankreceptov.ru/pic/skazki-0038.jpg" TargetMode="External"/><Relationship Id="rId13" Type="http://schemas.openxmlformats.org/officeDocument/2006/relationships/hyperlink" Target="http://www.kp.ru/upimg/5a3e8f353c90697f8fa8aa939d18ebfb3dd46ab0/429022.jpg" TargetMode="External"/><Relationship Id="rId18" Type="http://schemas.openxmlformats.org/officeDocument/2006/relationships/hyperlink" Target="http://www.rotek-avto.ru/images/1(4).jpg" TargetMode="External"/><Relationship Id="rId26" Type="http://schemas.openxmlformats.org/officeDocument/2006/relationships/hyperlink" Target="http://fio.cc-opt.kolasc.net.ru/projects/pr1069/images/5.jpg" TargetMode="External"/><Relationship Id="rId3" Type="http://schemas.openxmlformats.org/officeDocument/2006/relationships/hyperlink" Target="http://www.bankreceptov.ru/pic/skazki-0034.jpg" TargetMode="External"/><Relationship Id="rId21" Type="http://schemas.openxmlformats.org/officeDocument/2006/relationships/hyperlink" Target="http://www.dp59.ru/files/Image/title.jpg" TargetMode="External"/><Relationship Id="rId7" Type="http://schemas.openxmlformats.org/officeDocument/2006/relationships/hyperlink" Target="http://freelance.ru/img/portfolio/big/131738.jpg" TargetMode="External"/><Relationship Id="rId12" Type="http://schemas.openxmlformats.org/officeDocument/2006/relationships/hyperlink" Target="http://www.etag.com.ua/img/news/normal/umnye-dorogi-v-stolice-pochti-real-nost-" TargetMode="External"/><Relationship Id="rId17" Type="http://schemas.openxmlformats.org/officeDocument/2006/relationships/hyperlink" Target="http://www.kp.ru/upimg/photo/65161.jpg" TargetMode="External"/><Relationship Id="rId25" Type="http://schemas.openxmlformats.org/officeDocument/2006/relationships/hyperlink" Target="http://www.tavto.ru/pics/blog/big/0/25.jpg" TargetMode="External"/><Relationship Id="rId2" Type="http://schemas.openxmlformats.org/officeDocument/2006/relationships/hyperlink" Target="http://gaf.char.ru/books/_54000026758.jpg" TargetMode="External"/><Relationship Id="rId16" Type="http://schemas.openxmlformats.org/officeDocument/2006/relationships/hyperlink" Target="http://fio.novgorod.ru/projects/Project675/pic8.jpg" TargetMode="External"/><Relationship Id="rId20" Type="http://schemas.openxmlformats.org/officeDocument/2006/relationships/hyperlink" Target="http://www.unde.ru/img.php?src=Ildviz2.jpg" TargetMode="External"/><Relationship Id="rId29" Type="http://schemas.openxmlformats.org/officeDocument/2006/relationships/hyperlink" Target="http://www.ds459.narod.ru/u72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dt-vmost.narod.ru/pdd/svet.jpg" TargetMode="External"/><Relationship Id="rId11" Type="http://schemas.openxmlformats.org/officeDocument/2006/relationships/hyperlink" Target="http://www.timeszp.com/public/upload/images/Kar_1/svetofor3.JPG" TargetMode="External"/><Relationship Id="rId24" Type="http://schemas.openxmlformats.org/officeDocument/2006/relationships/hyperlink" Target="http://school9sko.narod.ru/pam/70000001.jpg" TargetMode="External"/><Relationship Id="rId5" Type="http://schemas.openxmlformats.org/officeDocument/2006/relationships/hyperlink" Target="http://www.unde.ru/img.php?src=Ildviz3.jpg" TargetMode="External"/><Relationship Id="rId15" Type="http://schemas.openxmlformats.org/officeDocument/2006/relationships/hyperlink" Target="http://www.bankreceptov.ru/pic/skazki-0035.jpg" TargetMode="External"/><Relationship Id="rId23" Type="http://schemas.openxmlformats.org/officeDocument/2006/relationships/hyperlink" Target="http://velopiter.spb.ru/club/foto/perekhod.jpg" TargetMode="External"/><Relationship Id="rId28" Type="http://schemas.openxmlformats.org/officeDocument/2006/relationships/hyperlink" Target="http://www.unde.ru/images/photo/Ildviz1.jpg" TargetMode="External"/><Relationship Id="rId10" Type="http://schemas.openxmlformats.org/officeDocument/2006/relationships/hyperlink" Target="http://www.bankreceptov.ru/pic/skazki-0042.jpg" TargetMode="External"/><Relationship Id="rId19" Type="http://schemas.openxmlformats.org/officeDocument/2006/relationships/hyperlink" Target="http://freelance.ru/img/portfolio/big/131740.jpg" TargetMode="External"/><Relationship Id="rId4" Type="http://schemas.openxmlformats.org/officeDocument/2006/relationships/hyperlink" Target="http://freelance.ru/img/portfolio/big/131736.jpg" TargetMode="External"/><Relationship Id="rId9" Type="http://schemas.openxmlformats.org/officeDocument/2006/relationships/hyperlink" Target="http://www.avtocity.org/content/image/11378_1.jpg" TargetMode="External"/><Relationship Id="rId14" Type="http://schemas.openxmlformats.org/officeDocument/2006/relationships/hyperlink" Target="http://www.centrpro.ru/plakat/dou/znak/dou_5.jpg" TargetMode="External"/><Relationship Id="rId22" Type="http://schemas.openxmlformats.org/officeDocument/2006/relationships/hyperlink" Target="http://moikompas.ru/img/compas/2008-03-25/bezopasnost_deti/52149311_orig.jpg" TargetMode="External"/><Relationship Id="rId27" Type="http://schemas.openxmlformats.org/officeDocument/2006/relationships/hyperlink" Target="http://fio.novgorod.ru/projects/Project675/pic10.jp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755650" y="188913"/>
            <a:ext cx="77755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i="1" dirty="0">
                <a:effectLst/>
              </a:rPr>
              <a:t>Инструктаж по правилам дорожного движения</a:t>
            </a:r>
          </a:p>
        </p:txBody>
      </p:sp>
      <p:pic>
        <p:nvPicPr>
          <p:cNvPr id="2053" name="Picture 5" descr="_540000267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1" y="1557339"/>
            <a:ext cx="4803793" cy="3514736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85720" y="5214950"/>
            <a:ext cx="856932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 smtClean="0">
                <a:effectLst/>
              </a:rPr>
              <a:t>Гильмутдинова Ф.Ф.</a:t>
            </a:r>
            <a:r>
              <a:rPr lang="ru-RU" sz="1400" dirty="0" smtClean="0">
                <a:effectLst/>
              </a:rPr>
              <a:t>         </a:t>
            </a:r>
            <a:endParaRPr lang="ru-RU" sz="1400" dirty="0">
              <a:effectLst/>
            </a:endParaRPr>
          </a:p>
          <a:p>
            <a:pPr algn="ctr">
              <a:spcBef>
                <a:spcPct val="50000"/>
              </a:spcBef>
            </a:pPr>
            <a:endParaRPr lang="ru-RU" sz="1400" i="1" dirty="0">
              <a:effectLst/>
            </a:endParaRPr>
          </a:p>
        </p:txBody>
      </p:sp>
      <p:sp>
        <p:nvSpPr>
          <p:cNvPr id="7" name="Рамка 6"/>
          <p:cNvSpPr/>
          <p:nvPr/>
        </p:nvSpPr>
        <p:spPr bwMode="auto">
          <a:xfrm>
            <a:off x="3714744" y="6429396"/>
            <a:ext cx="2357454" cy="428604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Prezentacii.com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39750" y="0"/>
            <a:ext cx="83534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>
              <a:spcBef>
                <a:spcPct val="50000"/>
              </a:spcBef>
              <a:buFont typeface="Wingdings" pitchFamily="2" charset="2"/>
              <a:buChar char=""/>
            </a:pPr>
            <a:r>
              <a:rPr lang="ru-RU" sz="3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перебегай проезжую часть перед близко идущим транспортом </a:t>
            </a:r>
          </a:p>
        </p:txBody>
      </p:sp>
      <p:pic>
        <p:nvPicPr>
          <p:cNvPr id="7173" name="Picture 5" descr="pic8"/>
          <p:cNvPicPr>
            <a:picLocks noChangeAspect="1" noChangeArrowheads="1"/>
          </p:cNvPicPr>
          <p:nvPr/>
        </p:nvPicPr>
        <p:blipFill>
          <a:blip r:embed="rId2" cstate="print"/>
          <a:srcRect l="11385" r="8873"/>
          <a:stretch>
            <a:fillRect/>
          </a:stretch>
        </p:blipFill>
        <p:spPr bwMode="auto">
          <a:xfrm>
            <a:off x="0" y="3668713"/>
            <a:ext cx="5003800" cy="3189287"/>
          </a:xfrm>
          <a:prstGeom prst="rect">
            <a:avLst/>
          </a:prstGeom>
          <a:noFill/>
        </p:spPr>
      </p:pic>
      <p:pic>
        <p:nvPicPr>
          <p:cNvPr id="7174" name="Picture 6" descr="skazki-00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341438"/>
            <a:ext cx="4211637" cy="35321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11188" y="333375"/>
            <a:ext cx="79216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Всегда пропускайте автомобили с включенными спецсигналами </a:t>
            </a:r>
          </a:p>
        </p:txBody>
      </p:sp>
      <p:pic>
        <p:nvPicPr>
          <p:cNvPr id="24581" name="Picture 5" descr="129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2276475"/>
            <a:ext cx="4791075" cy="38322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23850" y="333375"/>
            <a:ext cx="799306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 algn="ctr">
              <a:spcBef>
                <a:spcPct val="50000"/>
              </a:spcBef>
              <a:buFont typeface="Wingdings" pitchFamily="2" charset="2"/>
              <a:buNone/>
            </a:pPr>
            <a:r>
              <a:rPr lang="ru-RU" sz="3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обходи стоящий автомобиль - это опасно. Подожди, пока он отъедет</a:t>
            </a:r>
            <a:r>
              <a:rPr lang="ru-RU" sz="3200">
                <a:solidFill>
                  <a:srgbClr val="FF0066"/>
                </a:solidFill>
                <a:effectLst/>
              </a:rPr>
              <a:t> </a:t>
            </a:r>
          </a:p>
        </p:txBody>
      </p:sp>
      <p:pic>
        <p:nvPicPr>
          <p:cNvPr id="8198" name="Picture 6" descr="651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700213"/>
            <a:ext cx="3600450" cy="4824412"/>
          </a:xfrm>
          <a:prstGeom prst="rect">
            <a:avLst/>
          </a:prstGeom>
          <a:noFill/>
        </p:spPr>
      </p:pic>
      <p:pic>
        <p:nvPicPr>
          <p:cNvPr id="8199" name="Picture 7" descr="1(4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2133600"/>
            <a:ext cx="3790950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95288" y="333375"/>
            <a:ext cx="84248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Ожидая транспорт, стойте только на посадочных площадках или обочине</a:t>
            </a:r>
          </a:p>
        </p:txBody>
      </p:sp>
      <p:pic>
        <p:nvPicPr>
          <p:cNvPr id="13320" name="Picture 8" descr="1317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484313"/>
            <a:ext cx="4873625" cy="5229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50825" y="333375"/>
            <a:ext cx="86423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Подходите для посадки только после полной остановки  транспортного средства</a:t>
            </a:r>
          </a:p>
        </p:txBody>
      </p:sp>
      <p:pic>
        <p:nvPicPr>
          <p:cNvPr id="14342" name="Picture 6" descr="imgа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484313"/>
            <a:ext cx="6696075" cy="50228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50825" y="333375"/>
            <a:ext cx="86423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Необходимо пристегнуться,</a:t>
            </a:r>
          </a:p>
          <a:p>
            <a:pPr algn="ctr"/>
            <a:r>
              <a:rPr lang="ru-RU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если вы едите в легковом автомобиле </a:t>
            </a:r>
          </a:p>
        </p:txBody>
      </p:sp>
      <p:pic>
        <p:nvPicPr>
          <p:cNvPr id="15367" name="Picture 7" descr="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989138"/>
            <a:ext cx="5249863" cy="3832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50825" y="333375"/>
            <a:ext cx="86423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Велосипедистам не следует устраивать гонки на проезжей части и на тротуарах</a:t>
            </a:r>
          </a:p>
        </p:txBody>
      </p:sp>
      <p:pic>
        <p:nvPicPr>
          <p:cNvPr id="16390" name="Picture 6" descr="52149311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412875"/>
            <a:ext cx="4618038" cy="51847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50825" y="333375"/>
            <a:ext cx="86423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Ведите велосипед рядом, если переходите улицу. Не рискуйте, переезжая дорогу!</a:t>
            </a:r>
          </a:p>
        </p:txBody>
      </p:sp>
      <p:pic>
        <p:nvPicPr>
          <p:cNvPr id="17414" name="Picture 6" descr="perekh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6800" y="1484313"/>
            <a:ext cx="4611688" cy="51133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39750" y="188913"/>
            <a:ext cx="80645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Катайтесь на роликах, скейтбордах в парках и скверах, имеющих ограждения </a:t>
            </a:r>
          </a:p>
        </p:txBody>
      </p:sp>
      <p:pic>
        <p:nvPicPr>
          <p:cNvPr id="22533" name="Picture 5" descr="7000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420938"/>
            <a:ext cx="2998787" cy="3168650"/>
          </a:xfrm>
          <a:prstGeom prst="rect">
            <a:avLst/>
          </a:prstGeom>
          <a:noFill/>
        </p:spPr>
      </p:pic>
      <p:pic>
        <p:nvPicPr>
          <p:cNvPr id="22534" name="Picture 6" descr="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349500"/>
            <a:ext cx="4179887" cy="31607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39750" y="404813"/>
            <a:ext cx="7920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играйте на проезжей части!</a:t>
            </a:r>
          </a:p>
        </p:txBody>
      </p:sp>
      <p:pic>
        <p:nvPicPr>
          <p:cNvPr id="19461" name="Picture 5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341438"/>
            <a:ext cx="5329237" cy="51577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79388" y="115888"/>
            <a:ext cx="871378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>
              <a:spcBef>
                <a:spcPct val="50000"/>
              </a:spcBef>
              <a:buFont typeface="Wingdings" pitchFamily="2" charset="2"/>
              <a:buChar char=""/>
            </a:pPr>
            <a: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Ходи по тротуару, придерживаясь правой стороны </a:t>
            </a:r>
          </a:p>
        </p:txBody>
      </p:sp>
      <p:pic>
        <p:nvPicPr>
          <p:cNvPr id="3080" name="Picture 8" descr="1317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276475"/>
            <a:ext cx="3689350" cy="3959225"/>
          </a:xfrm>
          <a:prstGeom prst="rect">
            <a:avLst/>
          </a:prstGeom>
          <a:noFill/>
        </p:spPr>
      </p:pic>
      <p:pic>
        <p:nvPicPr>
          <p:cNvPr id="3081" name="Picture 9" descr="skazki-00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2276475"/>
            <a:ext cx="4586288" cy="40052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68313" y="0"/>
            <a:ext cx="835342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>
              <a:spcBef>
                <a:spcPct val="50000"/>
              </a:spcBef>
              <a:buFont typeface="Wingdings" pitchFamily="2" charset="2"/>
              <a:buChar char=""/>
            </a:pPr>
            <a:r>
              <a:rPr lang="ru-RU" sz="3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 городом нужно идти по обочине дороги навстречу движущемуся транспорту</a:t>
            </a:r>
            <a:r>
              <a:rPr lang="ru-RU" sz="3200">
                <a:solidFill>
                  <a:srgbClr val="FF0066"/>
                </a:solidFill>
                <a:effectLst/>
              </a:rPr>
              <a:t> </a:t>
            </a:r>
          </a:p>
        </p:txBody>
      </p:sp>
      <p:pic>
        <p:nvPicPr>
          <p:cNvPr id="9221" name="Picture 5" descr="pic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51263"/>
            <a:ext cx="4356100" cy="3106737"/>
          </a:xfrm>
          <a:prstGeom prst="rect">
            <a:avLst/>
          </a:prstGeom>
          <a:noFill/>
        </p:spPr>
      </p:pic>
      <p:pic>
        <p:nvPicPr>
          <p:cNvPr id="9222" name="Picture 6" descr="Ildviz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2613" y="1844675"/>
            <a:ext cx="4751387" cy="3705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900113" y="333375"/>
            <a:ext cx="7200900" cy="740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Делаем ребятам </a:t>
            </a:r>
            <a:b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Предостережение: </a:t>
            </a:r>
            <a:b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Выучите срочно </a:t>
            </a:r>
            <a:b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ПРАВИЛА ДВИЖЕНИЯ, </a:t>
            </a:r>
            <a:b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Чтоб не волновались </a:t>
            </a:r>
            <a:b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Каждый день родители, </a:t>
            </a:r>
            <a:b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Чтоб спокойно мчались </a:t>
            </a:r>
            <a:b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Улицей водители!</a:t>
            </a:r>
            <a:b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0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</a:t>
            </a:r>
            <a:r>
              <a:rPr lang="ru-RU" sz="32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Ю. Яковлев</a:t>
            </a:r>
            <a: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0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665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Ссылки на материал (картинки)</a:t>
            </a:r>
          </a:p>
          <a:p>
            <a:r>
              <a:rPr lang="ru-RU" sz="1400">
                <a:effectLst/>
                <a:hlinkClick r:id="rId2"/>
              </a:rPr>
              <a:t>http://gaf.char.ru/books/_54000026758.jpg</a:t>
            </a:r>
            <a:r>
              <a:rPr lang="ru-RU" sz="1400">
                <a:effectLst/>
              </a:rPr>
              <a:t> -1 слайд</a:t>
            </a:r>
          </a:p>
          <a:p>
            <a:r>
              <a:rPr lang="ru-RU" sz="1400">
                <a:effectLst/>
                <a:hlinkClick r:id="rId3"/>
              </a:rPr>
              <a:t>http://www.bankreceptov.ru/pic/skazki-0034.jpg</a:t>
            </a:r>
            <a:r>
              <a:rPr lang="ru-RU" sz="1400">
                <a:effectLst/>
              </a:rPr>
              <a:t>  - 2 слайд</a:t>
            </a:r>
          </a:p>
          <a:p>
            <a:r>
              <a:rPr lang="ru-RU" sz="1400">
                <a:effectLst/>
                <a:hlinkClick r:id="rId4"/>
              </a:rPr>
              <a:t>http://freelance.ru/img/portfolio/big/131736.jpg</a:t>
            </a:r>
            <a:r>
              <a:rPr lang="ru-RU" sz="1400">
                <a:effectLst/>
              </a:rPr>
              <a:t> -2 слайд</a:t>
            </a:r>
          </a:p>
          <a:p>
            <a:r>
              <a:rPr lang="ru-RU" sz="1400">
                <a:effectLst/>
                <a:hlinkClick r:id="rId5"/>
              </a:rPr>
              <a:t>http://www.unde.ru/img.php?src=Ildviz3.jpg</a:t>
            </a:r>
            <a:r>
              <a:rPr lang="ru-RU" sz="1400">
                <a:effectLst/>
              </a:rPr>
              <a:t> -3 слайд</a:t>
            </a:r>
          </a:p>
          <a:p>
            <a:r>
              <a:rPr lang="ru-RU" sz="1400">
                <a:effectLst/>
                <a:hlinkClick r:id="rId6"/>
              </a:rPr>
              <a:t>http://ddt-vmost.narod.ru/pdd/svet.jpg</a:t>
            </a:r>
            <a:r>
              <a:rPr lang="ru-RU" sz="1400">
                <a:effectLst/>
              </a:rPr>
              <a:t> -4 слайд</a:t>
            </a:r>
          </a:p>
          <a:p>
            <a:r>
              <a:rPr lang="ru-RU" sz="1400">
                <a:effectLst/>
                <a:hlinkClick r:id="rId7"/>
              </a:rPr>
              <a:t>http://freelance.ru/img/portfolio/big/131738.jpg</a:t>
            </a:r>
            <a:r>
              <a:rPr lang="ru-RU" sz="1400">
                <a:effectLst/>
              </a:rPr>
              <a:t> -5 слайд</a:t>
            </a:r>
          </a:p>
          <a:p>
            <a:r>
              <a:rPr lang="ru-RU" sz="1400">
                <a:effectLst/>
                <a:hlinkClick r:id="rId8"/>
              </a:rPr>
              <a:t>http://www.bankreceptov.ru/pic/skazki-0038.jpg</a:t>
            </a:r>
            <a:r>
              <a:rPr lang="ru-RU" sz="1400">
                <a:effectLst/>
              </a:rPr>
              <a:t>   -5 слайд</a:t>
            </a:r>
            <a:endParaRPr lang="ru-RU" sz="1200">
              <a:effectLst/>
            </a:endParaRPr>
          </a:p>
          <a:p>
            <a:r>
              <a:rPr lang="ru-RU" sz="1400">
                <a:effectLst/>
                <a:hlinkClick r:id="rId9"/>
              </a:rPr>
              <a:t>http://www.avtocity.org/content/image/11378_1.jpg</a:t>
            </a:r>
            <a:r>
              <a:rPr lang="ru-RU" sz="1400">
                <a:effectLst/>
              </a:rPr>
              <a:t> -6 слайд</a:t>
            </a:r>
          </a:p>
          <a:p>
            <a:r>
              <a:rPr lang="ru-RU" sz="1400">
                <a:effectLst/>
                <a:hlinkClick r:id="rId10"/>
              </a:rPr>
              <a:t>http://www.bankreceptov.ru/pic/skazki-0042.jpg</a:t>
            </a:r>
            <a:r>
              <a:rPr lang="ru-RU" sz="1400">
                <a:effectLst/>
              </a:rPr>
              <a:t>  - 6, 7, 8 слайды</a:t>
            </a:r>
            <a:endParaRPr lang="ru-RU" sz="1200">
              <a:effectLst/>
            </a:endParaRPr>
          </a:p>
          <a:p>
            <a:r>
              <a:rPr lang="ru-RU" sz="1400">
                <a:effectLst/>
                <a:hlinkClick r:id="rId11"/>
              </a:rPr>
              <a:t>http://www.timeszp.com/public/upload/images/Kar_1/svetofor3.JPG</a:t>
            </a:r>
            <a:r>
              <a:rPr lang="ru-RU" sz="1400">
                <a:effectLst/>
              </a:rPr>
              <a:t> -7 слайд</a:t>
            </a:r>
          </a:p>
          <a:p>
            <a:r>
              <a:rPr lang="ru-RU" sz="1400">
                <a:effectLst/>
                <a:hlinkClick r:id="rId12"/>
              </a:rPr>
              <a:t>http://www.etag.com.ua/img/news/normal/umnye-dorogi-v-stolice-pochti-real-nost-</a:t>
            </a:r>
            <a:r>
              <a:rPr lang="ru-RU" sz="1400">
                <a:effectLst/>
              </a:rPr>
              <a:t>. -8 слайд</a:t>
            </a:r>
          </a:p>
          <a:p>
            <a:r>
              <a:rPr lang="ru-RU" sz="1400">
                <a:effectLst/>
                <a:hlinkClick r:id="rId13"/>
              </a:rPr>
              <a:t>http://www.kp.ru/upimg/5a3e8f353c90697f8fa8aa939d18ebfb3dd46ab0/429022.jpg</a:t>
            </a:r>
            <a:r>
              <a:rPr lang="ru-RU" sz="1400">
                <a:effectLst/>
              </a:rPr>
              <a:t> -9 слайд</a:t>
            </a:r>
          </a:p>
          <a:p>
            <a:r>
              <a:rPr lang="ru-RU" sz="1400">
                <a:effectLst/>
                <a:hlinkClick r:id="rId14"/>
              </a:rPr>
              <a:t>http://www.centrpro.ru/plakat/dou/znak/dou_5.jpg</a:t>
            </a:r>
            <a:r>
              <a:rPr lang="ru-RU" sz="1400">
                <a:effectLst/>
              </a:rPr>
              <a:t> -10 слайд</a:t>
            </a:r>
          </a:p>
          <a:p>
            <a:r>
              <a:rPr lang="ru-RU" sz="1400">
                <a:effectLst/>
                <a:hlinkClick r:id="rId15"/>
              </a:rPr>
              <a:t>http://www.bankreceptov.ru/pic/skazki-0035.jpg</a:t>
            </a:r>
            <a:r>
              <a:rPr lang="ru-RU" sz="1400">
                <a:effectLst/>
              </a:rPr>
              <a:t>    - 10 слайд</a:t>
            </a:r>
            <a:endParaRPr lang="ru-RU" sz="1200">
              <a:effectLst/>
            </a:endParaRPr>
          </a:p>
          <a:p>
            <a:r>
              <a:rPr lang="ru-RU" sz="1400">
                <a:effectLst/>
                <a:hlinkClick r:id="rId16"/>
              </a:rPr>
              <a:t>http://fio.novgorod.ru/projects/Project675/pic8.jpg</a:t>
            </a:r>
            <a:r>
              <a:rPr lang="ru-RU" sz="1400">
                <a:effectLst/>
              </a:rPr>
              <a:t> -11 слайд</a:t>
            </a:r>
          </a:p>
          <a:p>
            <a:r>
              <a:rPr lang="ru-RU" sz="1400">
                <a:effectLst/>
                <a:hlinkClick r:id="rId17"/>
              </a:rPr>
              <a:t>http://www.kp.ru/upimg/photo/65161.jpg</a:t>
            </a:r>
            <a:r>
              <a:rPr lang="ru-RU" sz="1400">
                <a:effectLst/>
              </a:rPr>
              <a:t> -12 слайд</a:t>
            </a:r>
          </a:p>
          <a:p>
            <a:r>
              <a:rPr lang="ru-RU" sz="1400">
                <a:effectLst/>
                <a:hlinkClick r:id="rId18"/>
              </a:rPr>
              <a:t>http://www.rotek-avto.ru/images/1(4).jpg</a:t>
            </a:r>
            <a:r>
              <a:rPr lang="ru-RU" sz="1400">
                <a:effectLst/>
              </a:rPr>
              <a:t> -12 слайд</a:t>
            </a:r>
          </a:p>
          <a:p>
            <a:r>
              <a:rPr lang="ru-RU" sz="1400">
                <a:effectLst/>
                <a:hlinkClick r:id="rId19"/>
              </a:rPr>
              <a:t>http://freelance.ru/img/portfolio/big/131740.jpg</a:t>
            </a:r>
            <a:r>
              <a:rPr lang="ru-RU" sz="1400">
                <a:effectLst/>
              </a:rPr>
              <a:t> -13 слайд</a:t>
            </a:r>
          </a:p>
          <a:p>
            <a:r>
              <a:rPr lang="ru-RU" sz="1400">
                <a:effectLst/>
                <a:hlinkClick r:id="rId20"/>
              </a:rPr>
              <a:t>http://www.unde.ru/img.php?src=Ildviz2.jpg</a:t>
            </a:r>
            <a:r>
              <a:rPr lang="ru-RU" sz="1400">
                <a:effectLst/>
              </a:rPr>
              <a:t> -14 слайд</a:t>
            </a:r>
          </a:p>
          <a:p>
            <a:r>
              <a:rPr lang="ru-RU" sz="1400">
                <a:effectLst/>
                <a:hlinkClick r:id="rId21"/>
              </a:rPr>
              <a:t>http://www.dp59.ru/files/Image/title.jpg</a:t>
            </a:r>
            <a:r>
              <a:rPr lang="ru-RU" sz="1400">
                <a:effectLst/>
              </a:rPr>
              <a:t> -15 слайд</a:t>
            </a:r>
          </a:p>
          <a:p>
            <a:r>
              <a:rPr lang="ru-RU" sz="1400">
                <a:effectLst/>
                <a:hlinkClick r:id="rId22"/>
              </a:rPr>
              <a:t>http://moikompas.ru/img/compas/2008-03-25/bezopasnost_deti/52149311_orig.jpg</a:t>
            </a:r>
            <a:r>
              <a:rPr lang="ru-RU" sz="1400">
                <a:effectLst/>
              </a:rPr>
              <a:t> -16 слайд</a:t>
            </a:r>
          </a:p>
          <a:p>
            <a:r>
              <a:rPr lang="ru-RU" sz="1400">
                <a:effectLst/>
                <a:hlinkClick r:id="rId23"/>
              </a:rPr>
              <a:t>http://velopiter.spb.ru/club/foto/perekhod.jpg</a:t>
            </a:r>
            <a:r>
              <a:rPr lang="ru-RU" sz="1400">
                <a:effectLst/>
              </a:rPr>
              <a:t> -17 слайд</a:t>
            </a:r>
          </a:p>
          <a:p>
            <a:r>
              <a:rPr lang="ru-RU" sz="1400">
                <a:effectLst/>
                <a:hlinkClick r:id="rId24"/>
              </a:rPr>
              <a:t>http://school9sko.narod.ru/pam/70000001.jpg</a:t>
            </a:r>
            <a:r>
              <a:rPr lang="ru-RU" sz="1400">
                <a:effectLst/>
              </a:rPr>
              <a:t> -18 слайд</a:t>
            </a:r>
          </a:p>
          <a:p>
            <a:r>
              <a:rPr lang="ru-RU" sz="1400">
                <a:effectLst/>
                <a:hlinkClick r:id="rId25"/>
              </a:rPr>
              <a:t>http://www.tavto.ru/pics/blog/big/0/25.jpg</a:t>
            </a:r>
            <a:r>
              <a:rPr lang="ru-RU" sz="1400">
                <a:effectLst/>
              </a:rPr>
              <a:t> -18 слайд</a:t>
            </a:r>
          </a:p>
          <a:p>
            <a:r>
              <a:rPr lang="ru-RU" sz="1400">
                <a:effectLst/>
                <a:hlinkClick r:id="rId26"/>
              </a:rPr>
              <a:t>http://fio.cc-opt.kolasc.net.ru/projects/pr1069/images/5.jpg</a:t>
            </a:r>
            <a:r>
              <a:rPr lang="ru-RU" sz="1400">
                <a:effectLst/>
              </a:rPr>
              <a:t> -19 слайд</a:t>
            </a:r>
          </a:p>
          <a:p>
            <a:r>
              <a:rPr lang="ru-RU" sz="1400">
                <a:effectLst/>
                <a:hlinkClick r:id="rId27"/>
              </a:rPr>
              <a:t>http://fio.novgorod.ru/projects/Project675/pic10.jpg</a:t>
            </a:r>
            <a:r>
              <a:rPr lang="ru-RU" sz="1400">
                <a:effectLst/>
              </a:rPr>
              <a:t> -20 слайд</a:t>
            </a:r>
          </a:p>
          <a:p>
            <a:r>
              <a:rPr lang="ru-RU" sz="1400">
                <a:effectLst/>
                <a:hlinkClick r:id="rId28"/>
              </a:rPr>
              <a:t>http://www.unde.ru/images/photo/Ildviz1.jpg</a:t>
            </a:r>
            <a:r>
              <a:rPr lang="ru-RU" sz="1400">
                <a:effectLst/>
              </a:rPr>
              <a:t> -20 слайд</a:t>
            </a:r>
          </a:p>
          <a:p>
            <a:r>
              <a:rPr lang="ru-RU" sz="1400">
                <a:effectLst/>
                <a:hlinkClick r:id="rId29"/>
              </a:rPr>
              <a:t>http://www.ds459.narod.ru/u72.htm</a:t>
            </a:r>
            <a:r>
              <a:rPr lang="ru-RU" sz="1400">
                <a:effectLst/>
              </a:rPr>
              <a:t>    слайд 21</a:t>
            </a:r>
            <a:r>
              <a:rPr lang="ru-RU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1200">
              <a:effectLst/>
            </a:endParaRPr>
          </a:p>
          <a:p>
            <a:endParaRPr lang="ru-RU" sz="1200">
              <a:effectLst/>
            </a:endParaRPr>
          </a:p>
          <a:p>
            <a:endParaRPr lang="ru-RU" sz="1400">
              <a:effectLst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871378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 sz="2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Используемая литература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>
                <a:effectLst/>
              </a:rPr>
              <a:t>Айзман Р.И., Абаскалова Н.П., Лысова Н.Ф., Иашвили М.В. Памятка по безопасности жизнедеятельности для учащихся средней школы. - Сибирское университетское издательство, 2006.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>
                <a:effectLst/>
              </a:rPr>
              <a:t>Айзман Р.И., Абаскалова Н.П., Лысова Н.Ф., Иашвили М.В. Памятка по безопасности жизнедеятельности для учащихся начальной школы. - Сибирское университетское издательство, 2006.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ru-RU" sz="2000" b="1">
              <a:effectLst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333375"/>
            <a:ext cx="87852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 algn="ctr">
              <a:spcBef>
                <a:spcPct val="50000"/>
              </a:spcBef>
              <a:buFont typeface="Wingdings" pitchFamily="2" charset="2"/>
              <a:buChar char=""/>
            </a:pPr>
            <a:r>
              <a:rPr lang="ru-RU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Переходи улицу только по пешеходному переходу </a:t>
            </a:r>
          </a:p>
        </p:txBody>
      </p:sp>
      <p:pic>
        <p:nvPicPr>
          <p:cNvPr id="4104" name="Picture 8" descr="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341438"/>
            <a:ext cx="6840537" cy="5130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260350"/>
            <a:ext cx="87137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>
              <a:spcBef>
                <a:spcPct val="50000"/>
              </a:spcBef>
              <a:buFont typeface="Wingdings" pitchFamily="2" charset="2"/>
              <a:buChar char=""/>
            </a:pPr>
            <a:r>
              <a:rPr lang="ru-RU" sz="3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Переходя дорогу, посмотри, нет ли близко машин</a:t>
            </a:r>
            <a:r>
              <a:rPr lang="ru-RU" sz="3200">
                <a:solidFill>
                  <a:srgbClr val="FF0066"/>
                </a:solidFill>
                <a:effectLst/>
              </a:rPr>
              <a:t> </a:t>
            </a:r>
          </a:p>
        </p:txBody>
      </p:sp>
      <p:pic>
        <p:nvPicPr>
          <p:cNvPr id="5128" name="Picture 8" descr="sv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700213"/>
            <a:ext cx="7345363" cy="4699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23850" y="260350"/>
            <a:ext cx="84248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Переходя улицу с двусторонним движением, посмотрите сначала налево, и если поблизости нет автомобиля, начинайте переход дороги по прямой. Дойдя до середины, посмотрите направо. Если поблизости нет машины, продолжайте свой путь</a:t>
            </a:r>
          </a:p>
        </p:txBody>
      </p:sp>
      <p:pic>
        <p:nvPicPr>
          <p:cNvPr id="23557" name="Picture 5" descr="1317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276475"/>
            <a:ext cx="4035425" cy="4365625"/>
          </a:xfrm>
          <a:prstGeom prst="rect">
            <a:avLst/>
          </a:prstGeom>
          <a:noFill/>
        </p:spPr>
      </p:pic>
      <p:pic>
        <p:nvPicPr>
          <p:cNvPr id="23558" name="Picture 6" descr="skazki-0038"/>
          <p:cNvPicPr>
            <a:picLocks noChangeAspect="1" noChangeArrowheads="1"/>
          </p:cNvPicPr>
          <p:nvPr/>
        </p:nvPicPr>
        <p:blipFill>
          <a:blip r:embed="rId3" cstate="print"/>
          <a:srcRect l="3201"/>
          <a:stretch>
            <a:fillRect/>
          </a:stretch>
        </p:blipFill>
        <p:spPr bwMode="auto">
          <a:xfrm>
            <a:off x="4572000" y="2349500"/>
            <a:ext cx="4368800" cy="40925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87137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>
              <a:buFont typeface="Wingdings" pitchFamily="2" charset="2"/>
              <a:buNone/>
            </a:pPr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СВЕТОФОР - НАСТОЯЩИЙ ДРУГ ВОДИТЕЛЕЙ И ПЕШЕХОДОВ!</a:t>
            </a:r>
            <a:r>
              <a:rPr lang="ru-RU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23850" y="1557338"/>
            <a:ext cx="49688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Всякое движение запрещено! </a:t>
            </a:r>
          </a:p>
          <a:p>
            <a:pPr>
              <a:spcBef>
                <a:spcPct val="50000"/>
              </a:spcBef>
            </a:pPr>
            <a:endParaRPr lang="ru-RU" sz="32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Остановись и жди! </a:t>
            </a:r>
          </a:p>
        </p:txBody>
      </p:sp>
      <p:pic>
        <p:nvPicPr>
          <p:cNvPr id="10248" name="Picture 8" descr="svetofor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1268413"/>
            <a:ext cx="2325687" cy="5040312"/>
          </a:xfrm>
          <a:prstGeom prst="rect">
            <a:avLst/>
          </a:prstGeom>
          <a:noFill/>
        </p:spPr>
      </p:pic>
      <p:pic>
        <p:nvPicPr>
          <p:cNvPr id="10249" name="Picture 9" descr="skazki-0042"/>
          <p:cNvPicPr>
            <a:picLocks noChangeAspect="1" noChangeArrowheads="1"/>
          </p:cNvPicPr>
          <p:nvPr/>
        </p:nvPicPr>
        <p:blipFill>
          <a:blip r:embed="rId3" cstate="print"/>
          <a:srcRect b="63756"/>
          <a:stretch>
            <a:fillRect/>
          </a:stretch>
        </p:blipFill>
        <p:spPr bwMode="auto">
          <a:xfrm>
            <a:off x="468313" y="4437063"/>
            <a:ext cx="5715000" cy="2016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68313" y="1557338"/>
            <a:ext cx="3671887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25000"/>
              <a:buFont typeface="Wingdings" pitchFamily="2" charset="2"/>
              <a:buNone/>
            </a:pPr>
            <a:r>
              <a:rPr lang="ru-RU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Внимание! </a:t>
            </a:r>
          </a:p>
          <a:p>
            <a:pPr lvl="1">
              <a:spcBef>
                <a:spcPct val="50000"/>
              </a:spcBef>
              <a:buSzPct val="25000"/>
              <a:buFont typeface="Wingdings" pitchFamily="2" charset="2"/>
              <a:buNone/>
            </a:pPr>
            <a:endParaRPr lang="ru-RU" sz="28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spcBef>
                <a:spcPct val="50000"/>
              </a:spcBef>
              <a:buSzPct val="25000"/>
              <a:buFont typeface="Wingdings" pitchFamily="2" charset="2"/>
              <a:buNone/>
            </a:pPr>
            <a:r>
              <a:rPr lang="ru-RU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Ждите нового сигнала! 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50825" y="333375"/>
            <a:ext cx="87137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>
              <a:buFont typeface="Wingdings" pitchFamily="2" charset="2"/>
              <a:buNone/>
            </a:pPr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СВЕТОФОР - НАСТОЯЩИЙ ДРУГ ВОДИТЕЛЕЙ И ПЕШЕХОДОВ!</a:t>
            </a:r>
            <a:r>
              <a:rPr lang="ru-RU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11271" name="Picture 7" descr="umnye-dorogi-v-stolice-pochti-real-nost-"/>
          <p:cNvPicPr>
            <a:picLocks noChangeAspect="1" noChangeArrowheads="1"/>
          </p:cNvPicPr>
          <p:nvPr/>
        </p:nvPicPr>
        <p:blipFill>
          <a:blip r:embed="rId2" cstate="print"/>
          <a:srcRect l="3511" b="15639"/>
          <a:stretch>
            <a:fillRect/>
          </a:stretch>
        </p:blipFill>
        <p:spPr bwMode="auto">
          <a:xfrm>
            <a:off x="4932363" y="1196975"/>
            <a:ext cx="3970337" cy="3887788"/>
          </a:xfrm>
          <a:prstGeom prst="rect">
            <a:avLst/>
          </a:prstGeom>
          <a:noFill/>
        </p:spPr>
      </p:pic>
      <p:pic>
        <p:nvPicPr>
          <p:cNvPr id="11272" name="Picture 8" descr="skazki-0042"/>
          <p:cNvPicPr>
            <a:picLocks noChangeAspect="1" noChangeArrowheads="1"/>
          </p:cNvPicPr>
          <p:nvPr/>
        </p:nvPicPr>
        <p:blipFill>
          <a:blip r:embed="rId3" cstate="print"/>
          <a:srcRect l="3389" t="37044" r="-389" b="34474"/>
          <a:stretch>
            <a:fillRect/>
          </a:stretch>
        </p:blipFill>
        <p:spPr bwMode="auto">
          <a:xfrm>
            <a:off x="250825" y="5084763"/>
            <a:ext cx="5543550" cy="15843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50825" y="333375"/>
            <a:ext cx="87137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>
              <a:buFont typeface="Wingdings" pitchFamily="2" charset="2"/>
              <a:buNone/>
            </a:pPr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СВЕТОФОР - НАСТОЯЩИЙ ДРУГ ВОДИТЕЛЕЙ И ПЕШЕХОДОВ!</a:t>
            </a:r>
            <a:r>
              <a:rPr lang="ru-RU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68313" y="1989138"/>
            <a:ext cx="8135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>
              <a:effectLst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3313113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Движение разрешается! </a:t>
            </a:r>
            <a:br>
              <a:rPr lang="ru-RU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8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ru-RU" sz="28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Можешь переходить улицу! </a:t>
            </a:r>
          </a:p>
        </p:txBody>
      </p:sp>
      <p:pic>
        <p:nvPicPr>
          <p:cNvPr id="12298" name="Picture 10" descr="4290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1196975"/>
            <a:ext cx="3448050" cy="4103688"/>
          </a:xfrm>
          <a:prstGeom prst="rect">
            <a:avLst/>
          </a:prstGeom>
          <a:noFill/>
        </p:spPr>
      </p:pic>
      <p:pic>
        <p:nvPicPr>
          <p:cNvPr id="12299" name="Picture 11" descr="skazki-0042"/>
          <p:cNvPicPr>
            <a:picLocks noChangeAspect="1" noChangeArrowheads="1"/>
          </p:cNvPicPr>
          <p:nvPr/>
        </p:nvPicPr>
        <p:blipFill>
          <a:blip r:embed="rId3" cstate="print"/>
          <a:srcRect l="3389" t="66838" b="4680"/>
          <a:stretch>
            <a:fillRect/>
          </a:stretch>
        </p:blipFill>
        <p:spPr bwMode="auto">
          <a:xfrm>
            <a:off x="323850" y="5084763"/>
            <a:ext cx="5521325" cy="15843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8569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Пользуйтесь подземным переходом, пешеходными мостиками </a:t>
            </a:r>
          </a:p>
        </p:txBody>
      </p:sp>
      <p:pic>
        <p:nvPicPr>
          <p:cNvPr id="21509" name="Picture 5" descr="dou_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484313"/>
            <a:ext cx="7256462" cy="5118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465</Words>
  <Application>Microsoft Office PowerPoint</Application>
  <PresentationFormat>Экран (4:3)</PresentationFormat>
  <Paragraphs>66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Work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Ershova</dc:creator>
  <cp:lastModifiedBy>Пользователь</cp:lastModifiedBy>
  <cp:revision>82</cp:revision>
  <dcterms:created xsi:type="dcterms:W3CDTF">2009-03-25T11:32:17Z</dcterms:created>
  <dcterms:modified xsi:type="dcterms:W3CDTF">2015-04-28T14:37:49Z</dcterms:modified>
</cp:coreProperties>
</file>